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979" r:id="rId2"/>
    <p:sldMasterId id="2147484981" r:id="rId3"/>
  </p:sldMasterIdLst>
  <p:notesMasterIdLst>
    <p:notesMasterId r:id="rId28"/>
  </p:notesMasterIdLst>
  <p:handoutMasterIdLst>
    <p:handoutMasterId r:id="rId29"/>
  </p:handoutMasterIdLst>
  <p:sldIdLst>
    <p:sldId id="1041" r:id="rId4"/>
    <p:sldId id="1139" r:id="rId5"/>
    <p:sldId id="1269" r:id="rId6"/>
    <p:sldId id="1206" r:id="rId7"/>
    <p:sldId id="1258" r:id="rId8"/>
    <p:sldId id="1276" r:id="rId9"/>
    <p:sldId id="1118" r:id="rId10"/>
    <p:sldId id="1259" r:id="rId11"/>
    <p:sldId id="1171" r:id="rId12"/>
    <p:sldId id="1211" r:id="rId13"/>
    <p:sldId id="1138" r:id="rId14"/>
    <p:sldId id="1135" r:id="rId15"/>
    <p:sldId id="1121" r:id="rId16"/>
    <p:sldId id="1128" r:id="rId17"/>
    <p:sldId id="1272" r:id="rId18"/>
    <p:sldId id="1207" r:id="rId19"/>
    <p:sldId id="1127" r:id="rId20"/>
    <p:sldId id="1119" r:id="rId21"/>
    <p:sldId id="1120" r:id="rId22"/>
    <p:sldId id="1134" r:id="rId23"/>
    <p:sldId id="1274" r:id="rId24"/>
    <p:sldId id="1275" r:id="rId25"/>
    <p:sldId id="1212" r:id="rId26"/>
    <p:sldId id="1277" r:id="rId27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669900"/>
    <a:srgbClr val="CCCC00"/>
    <a:srgbClr val="666633"/>
    <a:srgbClr val="33CCCC"/>
    <a:srgbClr val="99CC00"/>
    <a:srgbClr val="006699"/>
    <a:srgbClr val="0099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6154" autoAdjust="0"/>
  </p:normalViewPr>
  <p:slideViewPr>
    <p:cSldViewPr>
      <p:cViewPr>
        <p:scale>
          <a:sx n="70" d="100"/>
          <a:sy n="70" d="100"/>
        </p:scale>
        <p:origin x="-10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\Felipe%20Quintero\LUIS%20FELIPE%20QUINTERO\Corea\Cuadro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\Felipe%20Quintero\LUIS%20FELIPE%20QUINTERO\Corea\Cuadro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\Felipe%20Quintero\LUIS%20FELIPE%20QUINTERO\Corea\Cuadro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\Felipe%20Quintero\LUIS%20FELIPE%20QUINTERO\Corea\Cuadro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tx>
        <c:rich>
          <a:bodyPr/>
          <a:lstStyle/>
          <a:p>
            <a:pPr>
              <a:defRPr/>
            </a:pPr>
            <a:r>
              <a:rPr lang="es-CO" dirty="0"/>
              <a:t>US $Millones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412729658792652"/>
          <c:y val="0.18554425488480658"/>
          <c:w val="0.87087270341207479"/>
          <c:h val="0.65482210557013765"/>
        </c:manualLayout>
      </c:layout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400" baseline="0"/>
                </a:pPr>
                <a:endParaRPr lang="es-CO"/>
              </a:p>
            </c:txPr>
            <c:showVal val="1"/>
          </c:dLbls>
          <c:cat>
            <c:strRef>
              <c:f>Hoja1!$C$8:$E$8</c:f>
              <c:strCache>
                <c:ptCount val="3"/>
                <c:pt idx="0">
                  <c:v> 2008
</c:v>
                </c:pt>
                <c:pt idx="1">
                  <c:v>2009
</c:v>
                </c:pt>
                <c:pt idx="2">
                  <c:v>2010
</c:v>
                </c:pt>
              </c:strCache>
            </c:strRef>
          </c:cat>
          <c:val>
            <c:numRef>
              <c:f>Hoja1!$C$9:$E$9</c:f>
              <c:numCache>
                <c:formatCode>General</c:formatCode>
                <c:ptCount val="3"/>
                <c:pt idx="0">
                  <c:v>113</c:v>
                </c:pt>
                <c:pt idx="1">
                  <c:v>107</c:v>
                </c:pt>
                <c:pt idx="2" formatCode="#,##0">
                  <c:v>373</c:v>
                </c:pt>
              </c:numCache>
            </c:numRef>
          </c:val>
        </c:ser>
        <c:axId val="69544960"/>
        <c:axId val="69577728"/>
      </c:barChart>
      <c:catAx>
        <c:axId val="695449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aseline="0"/>
            </a:pPr>
            <a:endParaRPr lang="es-CO"/>
          </a:p>
        </c:txPr>
        <c:crossAx val="69577728"/>
        <c:crosses val="autoZero"/>
        <c:auto val="1"/>
        <c:lblAlgn val="ctr"/>
        <c:lblOffset val="100"/>
      </c:catAx>
      <c:valAx>
        <c:axId val="6957772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400" baseline="0"/>
            </a:pPr>
            <a:endParaRPr lang="es-CO"/>
          </a:p>
        </c:txPr>
        <c:crossAx val="69544960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autoTitleDeleted val="1"/>
    <c:plotArea>
      <c:layout>
        <c:manualLayout>
          <c:layoutTarget val="inner"/>
          <c:xMode val="edge"/>
          <c:yMode val="edge"/>
          <c:x val="6.5326498617203133E-2"/>
          <c:y val="0.20873389305834639"/>
          <c:w val="0.57900139160457498"/>
          <c:h val="0.59394957776678714"/>
        </c:manualLayout>
      </c:layout>
      <c:pieChart>
        <c:varyColors val="1"/>
        <c:ser>
          <c:idx val="0"/>
          <c:order val="0"/>
          <c:tx>
            <c:v>PRINCIPALES EXPORTACIONES FOB  2010</c:v>
          </c:tx>
          <c:dLbls>
            <c:dLbl>
              <c:idx val="0"/>
              <c:layout>
                <c:manualLayout>
                  <c:x val="-0.141097870316546"/>
                  <c:y val="3.7563604225277582E-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-7.9286054008349802E-2"/>
                  <c:y val="-0.11010842556424101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8.8299247828920693E-2"/>
                  <c:y val="-9.674961831592073E-2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0.13956490338036637"/>
                  <c:y val="-1.0080543517406041E-2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0.12144973489052115"/>
                  <c:y val="9.1681880120931813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3.1336821152389512E-2"/>
                  <c:y val="4.8120473571957541E-2"/>
                </c:manualLayout>
              </c:layout>
              <c:dLblPos val="bestFit"/>
              <c:showVal val="1"/>
            </c:dLbl>
            <c:dLbl>
              <c:idx val="7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sz="1400" baseline="0"/>
                </a:pPr>
                <a:endParaRPr lang="es-CO"/>
              </a:p>
            </c:txPr>
            <c:showVal val="1"/>
            <c:showLeaderLines val="1"/>
          </c:dLbls>
          <c:cat>
            <c:strRef>
              <c:f>Hoja1!$C$28:$C$38</c:f>
              <c:strCache>
                <c:ptCount val="11"/>
                <c:pt idx="0">
                  <c:v>Carbón </c:v>
                </c:pt>
                <c:pt idx="1">
                  <c:v>Café</c:v>
                </c:pt>
                <c:pt idx="2">
                  <c:v>Ferroaleaciones</c:v>
                </c:pt>
                <c:pt idx="3">
                  <c:v>Desperdicios de metales</c:v>
                </c:pt>
                <c:pt idx="4">
                  <c:v>Petróleo crudo</c:v>
                </c:pt>
                <c:pt idx="5">
                  <c:v>Cueros pieles en bruto,curtidos y preparados</c:v>
                </c:pt>
                <c:pt idx="6">
                  <c:v>Medicamentos</c:v>
                </c:pt>
                <c:pt idx="8">
                  <c:v>Baúles maletas</c:v>
                </c:pt>
                <c:pt idx="10">
                  <c:v>Otros</c:v>
                </c:pt>
              </c:strCache>
            </c:strRef>
          </c:cat>
          <c:val>
            <c:numRef>
              <c:f>Hoja1!$E$28:$E$38</c:f>
              <c:numCache>
                <c:formatCode>0%</c:formatCode>
                <c:ptCount val="11"/>
                <c:pt idx="0">
                  <c:v>0.33722337459514173</c:v>
                </c:pt>
                <c:pt idx="1">
                  <c:v>0.17661359788118439</c:v>
                </c:pt>
                <c:pt idx="2">
                  <c:v>0.16343808447892344</c:v>
                </c:pt>
                <c:pt idx="3">
                  <c:v>0.1463421179034029</c:v>
                </c:pt>
                <c:pt idx="4">
                  <c:v>0.10701683299298827</c:v>
                </c:pt>
                <c:pt idx="5">
                  <c:v>1.8692591926710883E-2</c:v>
                </c:pt>
                <c:pt idx="6" formatCode="0.00%">
                  <c:v>4.3524812094638292E-3</c:v>
                </c:pt>
                <c:pt idx="8" formatCode="0.00%">
                  <c:v>2.29431037860147E-3</c:v>
                </c:pt>
                <c:pt idx="10" formatCode="0.0%">
                  <c:v>4.4026608633583923E-2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7"/>
        <c:delete val="1"/>
      </c:legendEntry>
      <c:legendEntry>
        <c:idx val="9"/>
        <c:delete val="1"/>
      </c:legendEntry>
      <c:layout>
        <c:manualLayout>
          <c:xMode val="edge"/>
          <c:yMode val="edge"/>
          <c:x val="0.64284098715848692"/>
          <c:y val="4.5513346976206334E-2"/>
          <c:w val="0.34373619404956934"/>
          <c:h val="0.90897312534728336"/>
        </c:manualLayout>
      </c:layout>
      <c:txPr>
        <a:bodyPr/>
        <a:lstStyle/>
        <a:p>
          <a:pPr>
            <a:defRPr sz="1200" baseline="0"/>
          </a:pPr>
          <a:endParaRPr lang="es-CO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5"/>
  <c:chart>
    <c:title>
      <c:tx>
        <c:rich>
          <a:bodyPr/>
          <a:lstStyle/>
          <a:p>
            <a:pPr>
              <a:defRPr/>
            </a:pPr>
            <a:r>
              <a:rPr lang="es-CO"/>
              <a:t>US $ Millones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400" baseline="0"/>
                </a:pPr>
                <a:endParaRPr lang="es-CO"/>
              </a:p>
            </c:txPr>
            <c:showVal val="1"/>
          </c:dLbls>
          <c:cat>
            <c:strRef>
              <c:f>Hoja1!$C$13:$E$13</c:f>
              <c:strCache>
                <c:ptCount val="3"/>
                <c:pt idx="0">
                  <c:v> 2008
</c:v>
                </c:pt>
                <c:pt idx="1">
                  <c:v>2009
</c:v>
                </c:pt>
                <c:pt idx="2">
                  <c:v>2010
</c:v>
                </c:pt>
              </c:strCache>
            </c:strRef>
          </c:cat>
          <c:val>
            <c:numRef>
              <c:f>Hoja1!$C$14:$E$14</c:f>
              <c:numCache>
                <c:formatCode>General</c:formatCode>
                <c:ptCount val="3"/>
                <c:pt idx="0">
                  <c:v>854</c:v>
                </c:pt>
                <c:pt idx="1">
                  <c:v>633</c:v>
                </c:pt>
                <c:pt idx="2" formatCode="#,##0">
                  <c:v>867</c:v>
                </c:pt>
              </c:numCache>
            </c:numRef>
          </c:val>
        </c:ser>
        <c:axId val="70035328"/>
        <c:axId val="70036864"/>
      </c:barChart>
      <c:catAx>
        <c:axId val="7003532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aseline="0"/>
            </a:pPr>
            <a:endParaRPr lang="es-CO"/>
          </a:p>
        </c:txPr>
        <c:crossAx val="70036864"/>
        <c:crosses val="autoZero"/>
        <c:auto val="1"/>
        <c:lblAlgn val="ctr"/>
        <c:lblOffset val="100"/>
      </c:catAx>
      <c:valAx>
        <c:axId val="7003686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400" baseline="0"/>
            </a:pPr>
            <a:endParaRPr lang="es-CO"/>
          </a:p>
        </c:txPr>
        <c:crossAx val="70035328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400" baseline="0"/>
                </a:pPr>
                <a:endParaRPr lang="es-CO"/>
              </a:p>
            </c:txPr>
            <c:showVal val="1"/>
          </c:dLbls>
          <c:cat>
            <c:strRef>
              <c:f>Hoja1!$C$70:$C$76</c:f>
              <c:strCache>
                <c:ptCount val="7"/>
                <c:pt idx="0">
                  <c:v>Automóviles</c:v>
                </c:pt>
                <c:pt idx="1">
                  <c:v>Químicos</c:v>
                </c:pt>
                <c:pt idx="2">
                  <c:v>Vehículos de Transporte de Mercancías</c:v>
                </c:pt>
                <c:pt idx="3">
                  <c:v>Autopartes</c:v>
                </c:pt>
                <c:pt idx="4">
                  <c:v>Llantas</c:v>
                </c:pt>
                <c:pt idx="5">
                  <c:v>Lavadoras</c:v>
                </c:pt>
                <c:pt idx="6">
                  <c:v>Otros</c:v>
                </c:pt>
              </c:strCache>
            </c:strRef>
          </c:cat>
          <c:val>
            <c:numRef>
              <c:f>Hoja1!$D$70:$D$76</c:f>
              <c:numCache>
                <c:formatCode>0.0%</c:formatCode>
                <c:ptCount val="7"/>
                <c:pt idx="0">
                  <c:v>0.39766081871345077</c:v>
                </c:pt>
                <c:pt idx="1">
                  <c:v>7.8256246677299302E-2</c:v>
                </c:pt>
                <c:pt idx="2">
                  <c:v>3.7745879851143048E-2</c:v>
                </c:pt>
                <c:pt idx="3">
                  <c:v>3.1685273790536983E-2</c:v>
                </c:pt>
                <c:pt idx="4">
                  <c:v>2.9771398192450848E-2</c:v>
                </c:pt>
                <c:pt idx="5">
                  <c:v>2.1477937267411009E-2</c:v>
                </c:pt>
                <c:pt idx="6">
                  <c:v>0.40340244550770882</c:v>
                </c:pt>
              </c:numCache>
            </c:numRef>
          </c:val>
        </c:ser>
        <c:ser>
          <c:idx val="1"/>
          <c:order val="1"/>
          <c:cat>
            <c:strRef>
              <c:f>Hoja1!$C$70:$C$76</c:f>
              <c:strCache>
                <c:ptCount val="7"/>
                <c:pt idx="0">
                  <c:v>Automóviles</c:v>
                </c:pt>
                <c:pt idx="1">
                  <c:v>Químicos</c:v>
                </c:pt>
                <c:pt idx="2">
                  <c:v>Vehículos de Transporte de Mercancías</c:v>
                </c:pt>
                <c:pt idx="3">
                  <c:v>Autopartes</c:v>
                </c:pt>
                <c:pt idx="4">
                  <c:v>Llantas</c:v>
                </c:pt>
                <c:pt idx="5">
                  <c:v>Lavadoras</c:v>
                </c:pt>
                <c:pt idx="6">
                  <c:v>Otros</c:v>
                </c:pt>
              </c:strCache>
            </c:strRef>
          </c:cat>
          <c:val>
            <c:numRef>
              <c:f>Hoja1!$E$70:$E$76</c:f>
              <c:numCache>
                <c:formatCode>_ * #,##0.00_ ;_ * \-#,##0.00_ ;_ * "-"??_ ;_ @_ </c:formatCode>
                <c:ptCount val="7"/>
                <c:pt idx="0">
                  <c:v>374</c:v>
                </c:pt>
                <c:pt idx="1">
                  <c:v>73.599999999999994</c:v>
                </c:pt>
                <c:pt idx="2">
                  <c:v>35.5</c:v>
                </c:pt>
                <c:pt idx="3">
                  <c:v>29.8</c:v>
                </c:pt>
                <c:pt idx="4">
                  <c:v>28</c:v>
                </c:pt>
                <c:pt idx="5">
                  <c:v>20.2</c:v>
                </c:pt>
                <c:pt idx="6">
                  <c:v>379.4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400" baseline="0"/>
          </a:pPr>
          <a:endParaRPr lang="es-CO"/>
        </a:p>
      </c:txPr>
    </c:legend>
    <c:plotVisOnly val="1"/>
    <c:dispBlanksAs val="zero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275" cy="496671"/>
          </a:xfrm>
          <a:prstGeom prst="rect">
            <a:avLst/>
          </a:prstGeom>
        </p:spPr>
        <p:txBody>
          <a:bodyPr vert="horz" lIns="90433" tIns="45217" rIns="90433" bIns="45217" rtlCol="0"/>
          <a:lstStyle>
            <a:lvl1pPr algn="l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863" y="1"/>
            <a:ext cx="2946275" cy="496671"/>
          </a:xfrm>
          <a:prstGeom prst="rect">
            <a:avLst/>
          </a:prstGeom>
        </p:spPr>
        <p:txBody>
          <a:bodyPr vert="horz" lIns="90433" tIns="45217" rIns="90433" bIns="45217" rtlCol="0"/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85E974B-FED3-4E8A-865A-1CD28705C52F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28273"/>
            <a:ext cx="2946275" cy="496671"/>
          </a:xfrm>
          <a:prstGeom prst="rect">
            <a:avLst/>
          </a:prstGeom>
        </p:spPr>
        <p:txBody>
          <a:bodyPr vert="horz" lIns="90433" tIns="45217" rIns="90433" bIns="45217" rtlCol="0" anchor="b"/>
          <a:lstStyle>
            <a:lvl1pPr algn="l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863" y="9428273"/>
            <a:ext cx="2946275" cy="496671"/>
          </a:xfrm>
          <a:prstGeom prst="rect">
            <a:avLst/>
          </a:prstGeom>
        </p:spPr>
        <p:txBody>
          <a:bodyPr vert="horz" lIns="90433" tIns="45217" rIns="90433" bIns="45217" rtlCol="0" anchor="b"/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CC88144-45F1-4951-B197-1095ACD571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822569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275" cy="496671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863" y="1"/>
            <a:ext cx="2946275" cy="496671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263EE3-C959-4AF5-98C1-5A88C2D7A26C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383" y="4715832"/>
            <a:ext cx="5436909" cy="4466649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273"/>
            <a:ext cx="2946275" cy="49667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863" y="9428273"/>
            <a:ext cx="2946275" cy="49667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D56CCC-881E-469C-9506-F0A05C23AF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637297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3556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8E74148C-F008-4EF4-A11C-F124777D8631}" type="slidenum">
              <a:rPr lang="es-ES_tradnl" sz="1200"/>
              <a:pPr algn="r"/>
              <a:t>2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30724" name="3 Marcador de número de diapositiva"/>
          <p:cNvSpPr txBox="1">
            <a:spLocks noGrp="1"/>
          </p:cNvSpPr>
          <p:nvPr/>
        </p:nvSpPr>
        <p:spPr bwMode="auto">
          <a:xfrm>
            <a:off x="3849864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B380A3C7-C828-4EBA-AE37-B0768401A6C4}" type="slidenum">
              <a:rPr lang="es-ES_tradnl" sz="1200"/>
              <a:pPr algn="r"/>
              <a:t>17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31748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2B5E0E91-A615-41AF-AFA2-DF0AFA2133E8}" type="slidenum">
              <a:rPr lang="es-ES_tradnl" sz="1200"/>
              <a:pPr algn="r"/>
              <a:t>19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31748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2B5E0E91-A615-41AF-AFA2-DF0AFA2133E8}" type="slidenum">
              <a:rPr lang="es-ES_tradnl" sz="1200"/>
              <a:pPr algn="r"/>
              <a:t>20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65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  <p:sp>
        <p:nvSpPr>
          <p:cNvPr id="2365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07"/>
            <a:fld id="{9A4F0E1C-B64F-4372-A29C-8F391064214C}" type="slidenum">
              <a:rPr lang="es-ES" smtClean="0"/>
              <a:pPr defTabSz="914207"/>
              <a:t>21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31748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2B5E0E91-A615-41AF-AFA2-DF0AFA2133E8}" type="slidenum">
              <a:rPr lang="es-ES_tradnl" sz="1200"/>
              <a:pPr algn="r"/>
              <a:t>23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3556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8E74148C-F008-4EF4-A11C-F124777D8631}" type="slidenum">
              <a:rPr lang="es-ES_tradnl" sz="1200"/>
              <a:pPr algn="r"/>
              <a:t>3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4580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8B003EEE-1668-4D6D-AC3A-6420E7CED77C}" type="slidenum">
              <a:rPr lang="es-ES_tradnl" sz="1200"/>
              <a:pPr algn="r"/>
              <a:t>4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6628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6A35FD74-D02B-48BB-88BE-56711A26826F}" type="slidenum">
              <a:rPr lang="es-ES_tradnl" sz="1200"/>
              <a:pPr algn="r"/>
              <a:t>5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6628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6A35FD74-D02B-48BB-88BE-56711A26826F}" type="slidenum">
              <a:rPr lang="es-ES_tradnl" sz="1200"/>
              <a:pPr algn="r"/>
              <a:t>7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6628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6A35FD74-D02B-48BB-88BE-56711A26826F}" type="slidenum">
              <a:rPr lang="es-ES_tradnl" sz="1200"/>
              <a:pPr algn="r"/>
              <a:t>8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7652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DB69BF89-0F76-45D6-8524-62BFA99B7DA7}" type="slidenum">
              <a:rPr lang="es-ES_tradnl" sz="1200"/>
              <a:pPr algn="r"/>
              <a:t>13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3556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8E74148C-F008-4EF4-A11C-F124777D8631}" type="slidenum">
              <a:rPr lang="es-ES_tradnl" sz="1200"/>
              <a:pPr algn="r"/>
              <a:t>15</a:t>
            </a:fld>
            <a:endParaRPr lang="es-ES_tradnl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marL="0" lvl="1">
              <a:lnSpc>
                <a:spcPct val="120000"/>
              </a:lnSpc>
              <a:buClr>
                <a:srgbClr val="336699"/>
              </a:buClr>
            </a:pPr>
            <a:endParaRPr lang="es-ES_tradnl" smtClean="0">
              <a:ea typeface="ヒラギノ角ゴ Pro W3" pitchFamily="-65" charset="-128"/>
            </a:endParaRPr>
          </a:p>
        </p:txBody>
      </p:sp>
      <p:sp>
        <p:nvSpPr>
          <p:cNvPr id="24580" name="3 Marcador de número de diapositiva"/>
          <p:cNvSpPr txBox="1">
            <a:spLocks noGrp="1"/>
          </p:cNvSpPr>
          <p:nvPr/>
        </p:nvSpPr>
        <p:spPr bwMode="auto">
          <a:xfrm>
            <a:off x="3849863" y="9428273"/>
            <a:ext cx="2946275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8B003EEE-1668-4D6D-AC3A-6420E7CED77C}" type="slidenum">
              <a:rPr lang="es-ES_tradnl" sz="1200"/>
              <a:pPr algn="r"/>
              <a:t>16</a:t>
            </a:fld>
            <a:endParaRPr lang="es-ES_tradn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1F82D-E050-420A-90F8-48D5D8387CCA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F797E-0C45-4054-9E7D-A99931E810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DC407-2042-4383-844F-684B64776538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2C9D7-9E30-415C-8D07-67F069E09A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C5FEC-9904-4F9B-9DA0-1C6FB1E8AF4E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C508-EDAA-45FE-80AA-C94EAA8216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1ABD5-E19D-4DF8-9F68-FB5FD005E1E6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931C1-0B34-4F61-BAF3-A29E158B4C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McK Title Elements"/>
          <p:cNvGrpSpPr>
            <a:grpSpLocks/>
          </p:cNvGrpSpPr>
          <p:nvPr/>
        </p:nvGrpSpPr>
        <p:grpSpPr bwMode="auto">
          <a:xfrm>
            <a:off x="2693988" y="2182813"/>
            <a:ext cx="5129212" cy="4602162"/>
            <a:chOff x="1663" y="1348"/>
            <a:chExt cx="3167" cy="2841"/>
          </a:xfrm>
        </p:grpSpPr>
        <p:sp>
          <p:nvSpPr>
            <p:cNvPr id="5" name="McK Confidential" hidden="1"/>
            <p:cNvSpPr txBox="1">
              <a:spLocks noChangeArrowheads="1"/>
            </p:cNvSpPr>
            <p:nvPr/>
          </p:nvSpPr>
          <p:spPr bwMode="auto">
            <a:xfrm>
              <a:off x="1663" y="1348"/>
              <a:ext cx="93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Arial" pitchFamily="34" charset="0"/>
                  <a:cs typeface="+mn-cs"/>
                </a:rPr>
                <a:t>CONFIDENCIAL</a:t>
              </a:r>
            </a:p>
          </p:txBody>
        </p:sp>
        <p:sp>
          <p:nvSpPr>
            <p:cNvPr id="6" name="McK Document" hidden="1"/>
            <p:cNvSpPr txBox="1">
              <a:spLocks noChangeArrowheads="1"/>
            </p:cNvSpPr>
            <p:nvPr/>
          </p:nvSpPr>
          <p:spPr bwMode="auto">
            <a:xfrm>
              <a:off x="1663" y="3049"/>
              <a:ext cx="3167" cy="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Arial" pitchFamily="34" charset="0"/>
                  <a:cs typeface="+mn-cs"/>
                </a:rPr>
                <a:t>Document</a:t>
              </a:r>
            </a:p>
          </p:txBody>
        </p:sp>
        <p:sp>
          <p:nvSpPr>
            <p:cNvPr id="7" name="McK Date" hidden="1"/>
            <p:cNvSpPr txBox="1">
              <a:spLocks noChangeArrowheads="1"/>
            </p:cNvSpPr>
            <p:nvPr/>
          </p:nvSpPr>
          <p:spPr bwMode="auto">
            <a:xfrm>
              <a:off x="1663" y="3216"/>
              <a:ext cx="31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Arial" pitchFamily="34" charset="0"/>
                  <a:cs typeface="+mn-cs"/>
                </a:rPr>
                <a:t>Date</a:t>
              </a:r>
            </a:p>
          </p:txBody>
        </p:sp>
        <p:sp>
          <p:nvSpPr>
            <p:cNvPr id="8" name="McK Disclaimer" hidden="1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663" y="3775"/>
              <a:ext cx="2303" cy="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defTabSz="821202" eaLnBrk="0" hangingPunct="0">
                <a:lnSpc>
                  <a:spcPct val="80000"/>
                </a:lnSpc>
                <a:defRPr/>
              </a:pPr>
              <a:r>
                <a:rPr lang="es-ES_tradnl" sz="900">
                  <a:solidFill>
                    <a:srgbClr val="000000"/>
                  </a:solidFill>
                  <a:latin typeface="Arial" pitchFamily="34" charset="0"/>
                  <a:cs typeface="+mn-cs"/>
                </a:rPr>
                <a:t>Este documento sólo puede ser utilizado por personal del cliente. Está prohibida su circulación y reproducción en todo o en parte para distribuirlo fuera de la organización del cliente sin el consentimiento previo de McKinsey &amp; Company. Este material fue utilizado por McKinsey &amp; Company durante una presentación oral y no constituye un informe completo de la discusión.</a:t>
              </a:r>
            </a:p>
          </p:txBody>
        </p:sp>
      </p:grpSp>
      <p:sp>
        <p:nvSpPr>
          <p:cNvPr id="9" name="Working Draft Text"/>
          <p:cNvSpPr>
            <a:spLocks noChangeArrowheads="1"/>
          </p:cNvSpPr>
          <p:nvPr/>
        </p:nvSpPr>
        <p:spPr bwMode="auto">
          <a:xfrm>
            <a:off x="427038" y="349250"/>
            <a:ext cx="3109912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3526">
              <a:buSzPct val="120000"/>
              <a:defRPr/>
            </a:pPr>
            <a:r>
              <a:rPr lang="en-US" sz="1400">
                <a:solidFill>
                  <a:srgbClr val="000000"/>
                </a:solidFill>
                <a:latin typeface="Arial" pitchFamily="34" charset="0"/>
                <a:cs typeface="+mn-cs"/>
              </a:rPr>
              <a:t>Working Draft    </a:t>
            </a:r>
          </a:p>
        </p:txBody>
      </p:sp>
      <p:sp>
        <p:nvSpPr>
          <p:cNvPr id="10" name="Working Draft"/>
          <p:cNvSpPr txBox="1">
            <a:spLocks noChangeArrowheads="1"/>
          </p:cNvSpPr>
          <p:nvPr/>
        </p:nvSpPr>
        <p:spPr bwMode="auto">
          <a:xfrm>
            <a:off x="427038" y="593725"/>
            <a:ext cx="41306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000000"/>
                </a:solidFill>
                <a:latin typeface="Arial" pitchFamily="34" charset="0"/>
                <a:cs typeface="+mn-cs"/>
              </a:rPr>
              <a:t>Last Modified 5/3/2007 11:28:24 PM Eastern Standard Time</a:t>
            </a:r>
          </a:p>
        </p:txBody>
      </p:sp>
      <p:sp>
        <p:nvSpPr>
          <p:cNvPr id="11" name="Printed"/>
          <p:cNvSpPr txBox="1">
            <a:spLocks noChangeArrowheads="1"/>
          </p:cNvSpPr>
          <p:nvPr/>
        </p:nvSpPr>
        <p:spPr bwMode="auto">
          <a:xfrm>
            <a:off x="427038" y="815975"/>
            <a:ext cx="4044950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000000"/>
                </a:solidFill>
                <a:latin typeface="Arial" pitchFamily="34" charset="0"/>
                <a:cs typeface="+mn-cs"/>
              </a:rPr>
              <a:t>Printed 27/03/2007 07:14:33 PM SA Pacific Standard Time</a:t>
            </a: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93795" y="2756807"/>
            <a:ext cx="5130034" cy="372541"/>
          </a:xfrm>
        </p:spPr>
        <p:txBody>
          <a:bodyPr/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93795" y="3961896"/>
            <a:ext cx="5130034" cy="217046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doc id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s-ES_tradnl"/>
              <a:t>BOG-ZXF884-16-01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flowChartDocumen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 sz="1800">
              <a:solidFill>
                <a:prstClr val="black"/>
              </a:solidFill>
            </a:endParaRPr>
          </a:p>
        </p:txBody>
      </p:sp>
      <p:graphicFrame>
        <p:nvGraphicFramePr>
          <p:cNvPr id="5" name="Group 8"/>
          <p:cNvGraphicFramePr>
            <a:graphicFrameLocks noGrp="1"/>
          </p:cNvGraphicFramePr>
          <p:nvPr/>
        </p:nvGraphicFramePr>
        <p:xfrm>
          <a:off x="5435600" y="115888"/>
          <a:ext cx="3024188" cy="457200"/>
        </p:xfrm>
        <a:graphic>
          <a:graphicData uri="http://schemas.openxmlformats.org/drawingml/2006/table">
            <a:tbl>
              <a:tblPr/>
              <a:tblGrid>
                <a:gridCol w="3024188"/>
              </a:tblGrid>
              <a:tr h="3651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06700" algn="ctr"/>
                          <a:tab pos="5611813" algn="r"/>
                        </a:tabLst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Ministerio de Comercio, Industria y Turismo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06700" algn="ctr"/>
                          <a:tab pos="5611813" algn="r"/>
                        </a:tabLst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República de Colombia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9788" y="44450"/>
            <a:ext cx="5699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489" y="309372"/>
            <a:ext cx="8794113" cy="2947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124729" y="1299036"/>
            <a:ext cx="8794113" cy="1247204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doc id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BOG-MCIT2008-20080228-19-01</a:t>
            </a:r>
          </a:p>
        </p:txBody>
      </p:sp>
      <p:sp>
        <p:nvSpPr>
          <p:cNvPr id="8" name="pg num"/>
          <p:cNvSpPr>
            <a:spLocks noGrp="1" noChangeArrowheads="1"/>
          </p:cNvSpPr>
          <p:nvPr>
            <p:ph type="sldNum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77EF2-A461-4C75-989B-8BE10A151A7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flowChartDocumen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 sz="1800">
              <a:solidFill>
                <a:prstClr val="black"/>
              </a:solidFill>
            </a:endParaRPr>
          </a:p>
        </p:txBody>
      </p:sp>
      <p:graphicFrame>
        <p:nvGraphicFramePr>
          <p:cNvPr id="6" name="Group 8"/>
          <p:cNvGraphicFramePr>
            <a:graphicFrameLocks noGrp="1"/>
          </p:cNvGraphicFramePr>
          <p:nvPr/>
        </p:nvGraphicFramePr>
        <p:xfrm>
          <a:off x="5435600" y="115888"/>
          <a:ext cx="3024188" cy="457200"/>
        </p:xfrm>
        <a:graphic>
          <a:graphicData uri="http://schemas.openxmlformats.org/drawingml/2006/table">
            <a:tbl>
              <a:tblPr/>
              <a:tblGrid>
                <a:gridCol w="3024188"/>
              </a:tblGrid>
              <a:tr h="3651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06700" algn="ctr"/>
                          <a:tab pos="5611813" algn="r"/>
                        </a:tabLst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Ministerio de Comercio, Industria y Turismo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06700" algn="ctr"/>
                          <a:tab pos="5611813" algn="r"/>
                        </a:tabLst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República de Colombia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44450"/>
            <a:ext cx="5699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2B762-4670-4A27-874C-6926F35543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71C3A-A99D-468F-96DF-1EBDA62696E6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26BA-BCFC-4594-A8A8-2238AAFF5C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383EC-4712-46F5-B5EF-232227E0B050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591DB-90D2-482F-B153-01C19EF52D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B0C56-DF7D-4636-99D0-55E2B63C62DC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4A54B-285F-45BA-81E0-06FC85074F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0F4B9-A5F3-40AA-AF1F-3BD9CF058160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88702-AD60-446A-9483-1CC87D497B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FF502-17CC-4620-ADFC-D4303401768F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07775-8764-455E-AB13-12208A5E8B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01EE-DD2E-4518-AD37-03855DA9189E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4DE74-EAF0-4C89-BFF2-526A04F5DB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54049-CC29-47EA-B7D7-CB92AC5966EF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9D901-93C2-4456-9804-98EC6F8E84D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CCBF-EC26-436B-B223-11BB32A392A4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DF159-CF23-45F9-A175-0EBD920F867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AutoShape 1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flowChartDocumen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 sz="1800"/>
          </a:p>
        </p:txBody>
      </p:sp>
      <p:sp>
        <p:nvSpPr>
          <p:cNvPr id="2051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052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8EB109-24DA-4DEE-8FA5-13FCB854D031}" type="datetimeFigureOut">
              <a:rPr lang="es-ES"/>
              <a:pPr>
                <a:defRPr/>
              </a:pPr>
              <a:t>20/09/2011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81E1F2-8084-4014-95F1-AE0F35C22D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aphicFrame>
        <p:nvGraphicFramePr>
          <p:cNvPr id="1032" name="Group 8"/>
          <p:cNvGraphicFramePr>
            <a:graphicFrameLocks noGrp="1"/>
          </p:cNvGraphicFramePr>
          <p:nvPr/>
        </p:nvGraphicFramePr>
        <p:xfrm>
          <a:off x="5435600" y="115888"/>
          <a:ext cx="3024188" cy="457200"/>
        </p:xfrm>
        <a:graphic>
          <a:graphicData uri="http://schemas.openxmlformats.org/drawingml/2006/table">
            <a:tbl>
              <a:tblPr/>
              <a:tblGrid>
                <a:gridCol w="3024188"/>
              </a:tblGrid>
              <a:tr h="3651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06700" algn="ctr"/>
                          <a:tab pos="5611813" algn="r"/>
                        </a:tabLst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Ministerio de Comercio, Industria y Turismo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06700" algn="ctr"/>
                          <a:tab pos="5611813" algn="r"/>
                        </a:tabLst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República de Colombia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58" name="Picture 1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459788" y="44450"/>
            <a:ext cx="5699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581" r:id="rId1"/>
    <p:sldLayoutId id="2147485582" r:id="rId2"/>
    <p:sldLayoutId id="2147485583" r:id="rId3"/>
    <p:sldLayoutId id="2147485584" r:id="rId4"/>
    <p:sldLayoutId id="2147485585" r:id="rId5"/>
    <p:sldLayoutId id="2147485586" r:id="rId6"/>
    <p:sldLayoutId id="2147485587" r:id="rId7"/>
    <p:sldLayoutId id="2147485588" r:id="rId8"/>
    <p:sldLayoutId id="2147485589" r:id="rId9"/>
    <p:sldLayoutId id="2147485590" r:id="rId10"/>
    <p:sldLayoutId id="2147485591" r:id="rId11"/>
    <p:sldLayoutId id="214748559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2238" y="234950"/>
            <a:ext cx="8793162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413" y="1298575"/>
            <a:ext cx="8793162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" name="doc id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86713" y="36513"/>
            <a:ext cx="928687" cy="123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8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s-ES_tradnl"/>
              <a:t>BOG-ZXF884-16-01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93" r:id="rId1"/>
  </p:sldLayoutIdLst>
  <p:txStyles>
    <p:titleStyle>
      <a:lvl1pPr algn="l" defTabSz="91281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l" defTabSz="91281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2pPr>
      <a:lvl3pPr algn="l" defTabSz="91281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3pPr>
      <a:lvl4pPr algn="l" defTabSz="91281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4pPr>
      <a:lvl5pPr algn="l" defTabSz="91281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5pPr>
      <a:lvl6pPr marL="466481" algn="l" defTabSz="913526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6pPr>
      <a:lvl7pPr marL="932962" algn="l" defTabSz="913526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7pPr>
      <a:lvl8pPr marL="1399443" algn="l" defTabSz="913526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8pPr>
      <a:lvl9pPr marL="1865925" algn="l" defTabSz="913526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0"/>
        </a:spcBef>
        <a:spcAft>
          <a:spcPct val="0"/>
        </a:spcAft>
        <a:buSzPct val="120000"/>
        <a:buChar char="•"/>
        <a:defRPr sz="1600">
          <a:solidFill>
            <a:schemeClr val="tx1"/>
          </a:solidFill>
          <a:latin typeface="Arial" charset="0"/>
          <a:ea typeface="+mn-ea"/>
          <a:cs typeface="+mn-cs"/>
        </a:defRPr>
      </a:lvl1pPr>
      <a:lvl2pPr marL="146050" indent="-144463" algn="l" defTabSz="912813" rtl="0" eaLnBrk="0" fontAlgn="base" hangingPunct="0">
        <a:spcBef>
          <a:spcPct val="0"/>
        </a:spcBef>
        <a:spcAft>
          <a:spcPct val="0"/>
        </a:spcAft>
        <a:buSzPct val="120000"/>
        <a:buChar char="•"/>
        <a:defRPr sz="1600">
          <a:solidFill>
            <a:schemeClr val="tx1"/>
          </a:solidFill>
          <a:latin typeface="Arial" charset="0"/>
        </a:defRPr>
      </a:lvl2pPr>
      <a:lvl3pPr marL="300038" indent="-150813" algn="l" defTabSz="912813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Arial" charset="0"/>
        </a:defRPr>
      </a:lvl3pPr>
      <a:lvl4pPr marL="439738" indent="-136525" algn="l" defTabSz="912813" rtl="0" eaLnBrk="0" fontAlgn="base" hangingPunct="0">
        <a:spcBef>
          <a:spcPct val="0"/>
        </a:spcBef>
        <a:spcAft>
          <a:spcPct val="0"/>
        </a:spcAft>
        <a:buSzPct val="89000"/>
        <a:buChar char="•"/>
        <a:defRPr sz="1600">
          <a:solidFill>
            <a:schemeClr val="tx1"/>
          </a:solidFill>
          <a:latin typeface="Arial" charset="0"/>
        </a:defRPr>
      </a:lvl4pPr>
      <a:lvl5pPr marL="593725" indent="-150813" algn="l" defTabSz="912813" rtl="0" eaLnBrk="0" fontAlgn="base" hangingPunct="0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Arial" charset="0"/>
        </a:defRPr>
      </a:lvl5pPr>
      <a:lvl6pPr marL="1060921" indent="-152254" algn="l" defTabSz="913526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6pPr>
      <a:lvl7pPr marL="1527402" indent="-152254" algn="l" defTabSz="913526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7pPr>
      <a:lvl8pPr marL="1993884" indent="-152254" algn="l" defTabSz="913526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8pPr>
      <a:lvl9pPr marL="2460365" indent="-152254" algn="l" defTabSz="913526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título"/>
          <p:cNvSpPr>
            <a:spLocks noGrp="1"/>
          </p:cNvSpPr>
          <p:nvPr>
            <p:ph type="title"/>
          </p:nvPr>
        </p:nvSpPr>
        <p:spPr bwMode="auto">
          <a:xfrm>
            <a:off x="0" y="-171450"/>
            <a:ext cx="5508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409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63B75D-DD6D-4CF4-9C99-7015C63418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94" r:id="rId1"/>
    <p:sldLayoutId id="2147485595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1.xlsx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notesSlide" Target="../notesSlides/notesSlide14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5"/>
          <p:cNvSpPr txBox="1">
            <a:spLocks noChangeArrowheads="1"/>
          </p:cNvSpPr>
          <p:nvPr/>
        </p:nvSpPr>
        <p:spPr bwMode="auto">
          <a:xfrm>
            <a:off x="1115616" y="1097443"/>
            <a:ext cx="6985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>
              <a:defRPr/>
            </a:pPr>
            <a:r>
              <a:rPr lang="en-US" sz="3200" b="1" dirty="0" smtClean="0">
                <a:latin typeface="+mn-lt"/>
              </a:rPr>
              <a:t>ESTADO </a:t>
            </a:r>
            <a:r>
              <a:rPr lang="en-US" sz="3200" b="1" dirty="0" smtClean="0">
                <a:latin typeface="+mn-lt"/>
              </a:rPr>
              <a:t>DE </a:t>
            </a:r>
            <a:r>
              <a:rPr lang="en-US" sz="3200" b="1" dirty="0" smtClean="0">
                <a:latin typeface="+mn-lt"/>
              </a:rPr>
              <a:t>LA </a:t>
            </a:r>
            <a:r>
              <a:rPr lang="en-US" sz="3200" b="1" dirty="0" smtClean="0">
                <a:latin typeface="+mn-lt"/>
              </a:rPr>
              <a:t>NEGOCIACION</a:t>
            </a:r>
            <a:endParaRPr lang="en-US" sz="3200" b="1" dirty="0" smtClean="0">
              <a:latin typeface="+mn-lt"/>
            </a:endParaRPr>
          </a:p>
          <a:p>
            <a:pPr algn="ctr">
              <a:defRPr/>
            </a:pPr>
            <a:r>
              <a:rPr lang="en-US" sz="3200" b="1" dirty="0" smtClean="0">
                <a:latin typeface="+mn-lt"/>
              </a:rPr>
              <a:t>TLC Colombia </a:t>
            </a:r>
            <a:r>
              <a:rPr lang="en-US" sz="3200" b="1" dirty="0" err="1" smtClean="0">
                <a:latin typeface="+mn-lt"/>
              </a:rPr>
              <a:t>Corea</a:t>
            </a:r>
            <a:endParaRPr lang="en-US" sz="3200" b="1" dirty="0">
              <a:latin typeface="+mn-lt"/>
            </a:endParaRPr>
          </a:p>
          <a:p>
            <a:pPr algn="ctr">
              <a:defRPr/>
            </a:pPr>
            <a:endParaRPr lang="en-US" sz="3200" b="1" dirty="0"/>
          </a:p>
          <a:p>
            <a:pPr algn="ctr">
              <a:defRPr/>
            </a:pPr>
            <a:endParaRPr lang="en-US" sz="3200" b="1" dirty="0"/>
          </a:p>
          <a:p>
            <a:pPr algn="ctr"/>
            <a:endParaRPr lang="es-CO" sz="2800" b="1" dirty="0" smtClean="0">
              <a:latin typeface="+mn-lt"/>
            </a:endParaRPr>
          </a:p>
          <a:p>
            <a:pPr algn="ctr"/>
            <a:r>
              <a:rPr lang="es-CO" sz="2800" b="1" dirty="0" smtClean="0">
                <a:latin typeface="+mn-lt"/>
              </a:rPr>
              <a:t>Javier Gamboa - Jefe Negociador</a:t>
            </a:r>
            <a:endParaRPr lang="es-CO" sz="2800" b="1" dirty="0">
              <a:latin typeface="+mn-lt"/>
            </a:endParaRPr>
          </a:p>
          <a:p>
            <a:pPr algn="ctr"/>
            <a:r>
              <a:rPr lang="es-CO" sz="2800" b="1" dirty="0" smtClean="0">
                <a:latin typeface="+mn-lt"/>
              </a:rPr>
              <a:t>Ministerio </a:t>
            </a:r>
            <a:r>
              <a:rPr lang="es-CO" sz="2800" b="1" dirty="0">
                <a:latin typeface="+mn-lt"/>
              </a:rPr>
              <a:t>de Comercio Industria y Turismo</a:t>
            </a:r>
          </a:p>
          <a:p>
            <a:pPr algn="ctr"/>
            <a:r>
              <a:rPr lang="es-CO" sz="2800" b="1" dirty="0">
                <a:latin typeface="+mn-lt"/>
              </a:rPr>
              <a:t>Comisión II </a:t>
            </a:r>
            <a:r>
              <a:rPr lang="es-CO" sz="2800" b="1" dirty="0" smtClean="0">
                <a:latin typeface="+mn-lt"/>
              </a:rPr>
              <a:t>Constitucional Permanente </a:t>
            </a:r>
            <a:endParaRPr lang="es-CO" sz="2800" b="1" dirty="0">
              <a:latin typeface="+mn-lt"/>
            </a:endParaRPr>
          </a:p>
          <a:p>
            <a:pPr algn="ctr"/>
            <a:r>
              <a:rPr lang="es-CO" sz="2800" b="1" dirty="0" smtClean="0">
                <a:latin typeface="+mn-lt"/>
              </a:rPr>
              <a:t>Septiembre 20 </a:t>
            </a:r>
            <a:r>
              <a:rPr lang="es-CO" sz="2800" b="1" dirty="0">
                <a:latin typeface="+mn-lt"/>
              </a:rPr>
              <a:t>de 2011  </a:t>
            </a:r>
          </a:p>
          <a:p>
            <a:pPr algn="ctr">
              <a:defRPr/>
            </a:pPr>
            <a:endParaRPr lang="es-CO" sz="2400" b="1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89" y="2708920"/>
            <a:ext cx="17756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2337" name="Object 3"/>
          <p:cNvGraphicFramePr>
            <a:graphicFrameLocks noChangeAspect="1"/>
          </p:cNvGraphicFramePr>
          <p:nvPr/>
        </p:nvGraphicFramePr>
        <p:xfrm>
          <a:off x="6156176" y="2780928"/>
          <a:ext cx="1872208" cy="864096"/>
        </p:xfrm>
        <a:graphic>
          <a:graphicData uri="http://schemas.openxmlformats.org/presentationml/2006/ole">
            <p:oleObj spid="_x0000_s142339" r:id="rId4" imgW="3476190" imgH="2314286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2008" y="103945"/>
            <a:ext cx="5580112" cy="58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es-CO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Productos con potencial</a:t>
            </a:r>
          </a:p>
          <a:p>
            <a:pPr>
              <a:lnSpc>
                <a:spcPts val="1900"/>
              </a:lnSpc>
              <a:defRPr/>
            </a:pPr>
            <a:r>
              <a:rPr lang="es-CO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exportador Miles US$</a:t>
            </a:r>
            <a:endParaRPr lang="es-CO" sz="2400" b="1" dirty="0">
              <a:solidFill>
                <a:schemeClr val="bg1"/>
              </a:solidFill>
              <a:latin typeface="Arial" pitchFamily="34" charset="0"/>
              <a:ea typeface="Arial" pitchFamily="-110" charset="0"/>
              <a:cs typeface="Arial" pitchFamily="34" charset="0"/>
            </a:endParaRPr>
          </a:p>
        </p:txBody>
      </p:sp>
      <p:sp>
        <p:nvSpPr>
          <p:cNvPr id="585" name="584 Rectángulo"/>
          <p:cNvSpPr/>
          <p:nvPr/>
        </p:nvSpPr>
        <p:spPr>
          <a:xfrm>
            <a:off x="1115616" y="4653136"/>
            <a:ext cx="7488832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8728" name="Picture 10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8784976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729" name="Rectangle 1081"/>
          <p:cNvSpPr>
            <a:spLocks noChangeArrowheads="1"/>
          </p:cNvSpPr>
          <p:nvPr/>
        </p:nvSpPr>
        <p:spPr bwMode="auto">
          <a:xfrm>
            <a:off x="0" y="6342474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Productos importados por Corea, con valores superiores a US$50 millones, en donde Colombia registra exportaciones al mundo y Corea importa de </a:t>
            </a:r>
            <a:r>
              <a:rPr kumimoji="0" lang="es-ES" sz="11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América Latina y el Caribe</a:t>
            </a: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, por valores superiores a US$2 millones.</a:t>
            </a:r>
            <a:endParaRPr kumimoji="0" lang="es-CO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4 Gráfico"/>
          <p:cNvGraphicFramePr/>
          <p:nvPr/>
        </p:nvGraphicFramePr>
        <p:xfrm>
          <a:off x="395536" y="1196752"/>
          <a:ext cx="43204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Gráfico"/>
          <p:cNvGraphicFramePr>
            <a:graphicFrameLocks/>
          </p:cNvGraphicFramePr>
          <p:nvPr/>
        </p:nvGraphicFramePr>
        <p:xfrm>
          <a:off x="4427984" y="1052736"/>
          <a:ext cx="471601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Rectángulo"/>
          <p:cNvSpPr/>
          <p:nvPr/>
        </p:nvSpPr>
        <p:spPr>
          <a:xfrm>
            <a:off x="179512" y="260648"/>
            <a:ext cx="5688632" cy="345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Exportaciones de Colombia a Corea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076056" y="15475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800" b="1" dirty="0" smtClean="0">
                <a:solidFill>
                  <a:prstClr val="black"/>
                </a:solidFill>
                <a:latin typeface="+mn-lt"/>
                <a:cs typeface="+mn-cs"/>
              </a:rPr>
              <a:t>2010</a:t>
            </a:r>
            <a:endParaRPr lang="es-CO" sz="1800" b="1" dirty="0">
              <a:solidFill>
                <a:prstClr val="black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5 Gráfico"/>
          <p:cNvGraphicFramePr/>
          <p:nvPr/>
        </p:nvGraphicFramePr>
        <p:xfrm>
          <a:off x="323528" y="1340768"/>
          <a:ext cx="4464496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Rectángulo"/>
          <p:cNvSpPr/>
          <p:nvPr/>
        </p:nvSpPr>
        <p:spPr>
          <a:xfrm>
            <a:off x="0" y="332656"/>
            <a:ext cx="6228184" cy="345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Importaciones de Colombia desde Corea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652120" y="15475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800" b="1" dirty="0" smtClean="0">
                <a:solidFill>
                  <a:prstClr val="black"/>
                </a:solidFill>
                <a:latin typeface="+mn-lt"/>
                <a:cs typeface="+mn-cs"/>
              </a:rPr>
              <a:t>2010</a:t>
            </a:r>
            <a:endParaRPr lang="es-CO" sz="1800" b="1" dirty="0">
              <a:solidFill>
                <a:prstClr val="black"/>
              </a:solidFill>
              <a:latin typeface="+mn-lt"/>
              <a:cs typeface="+mn-cs"/>
            </a:endParaRPr>
          </a:p>
        </p:txBody>
      </p:sp>
      <p:graphicFrame>
        <p:nvGraphicFramePr>
          <p:cNvPr id="12" name="10 Gráfico"/>
          <p:cNvGraphicFramePr/>
          <p:nvPr/>
        </p:nvGraphicFramePr>
        <p:xfrm>
          <a:off x="4823520" y="836712"/>
          <a:ext cx="432048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Marcador de contenido"/>
          <p:cNvSpPr>
            <a:spLocks/>
          </p:cNvSpPr>
          <p:nvPr/>
        </p:nvSpPr>
        <p:spPr bwMode="auto">
          <a:xfrm>
            <a:off x="684213" y="692696"/>
            <a:ext cx="806450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endParaRPr lang="es-CO" sz="2000" b="1" dirty="0" smtClean="0">
              <a:latin typeface="Calibri" pitchFamily="-65" charset="0"/>
              <a:cs typeface="Segoe UI" pitchFamily="34" charset="0"/>
            </a:endParaRP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b="1" dirty="0" smtClean="0">
                <a:latin typeface="Calibri" pitchFamily="-65" charset="0"/>
                <a:cs typeface="Segoe UI" pitchFamily="34" charset="0"/>
              </a:rPr>
              <a:t>Eliminar </a:t>
            </a:r>
            <a:r>
              <a:rPr lang="es-CO" sz="2000" b="1" dirty="0">
                <a:latin typeface="Calibri" pitchFamily="-65" charset="0"/>
                <a:cs typeface="Segoe UI" pitchFamily="34" charset="0"/>
              </a:rPr>
              <a:t>barreras al comercio en un mercado altamente </a:t>
            </a:r>
            <a:r>
              <a:rPr lang="es-CO" sz="2000" b="1" dirty="0" smtClean="0">
                <a:latin typeface="Calibri" pitchFamily="-65" charset="0"/>
                <a:cs typeface="Segoe UI" pitchFamily="34" charset="0"/>
              </a:rPr>
              <a:t>protegido particularmente en el sector agrícola. </a:t>
            </a: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 smtClean="0">
                <a:solidFill>
                  <a:srgbClr val="7F7F7F"/>
                </a:solidFill>
                <a:latin typeface="Calibri" pitchFamily="-65" charset="0"/>
                <a:cs typeface="Segoe UI" pitchFamily="34" charset="0"/>
              </a:rPr>
              <a:t>Sin TLC </a:t>
            </a: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hoy en día las exportaciones colombianas pagan  aranceles hasta de:</a:t>
            </a:r>
          </a:p>
          <a:p>
            <a:pPr lvl="1"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887% en frutas</a:t>
            </a:r>
          </a:p>
          <a:p>
            <a:pPr lvl="1"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243% para azúcar y confitería </a:t>
            </a:r>
          </a:p>
          <a:p>
            <a:pPr lvl="1"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524% en café</a:t>
            </a:r>
          </a:p>
          <a:p>
            <a:pPr lvl="1"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754% bebidas y tabaco</a:t>
            </a: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b="1" dirty="0" smtClean="0">
                <a:latin typeface="Calibri" pitchFamily="-65" charset="0"/>
                <a:cs typeface="Segoe UI" pitchFamily="34" charset="0"/>
              </a:rPr>
              <a:t>Lograr igualdad de condiciones preferenciales en Corea </a:t>
            </a: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con varios competidores (Chile, Perú, etc.)  y superar a otros. </a:t>
            </a: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endParaRPr lang="es-CO" sz="800" dirty="0">
              <a:latin typeface="Calibri" pitchFamily="-65" charset="0"/>
              <a:cs typeface="Segoe UI" pitchFamily="34" charset="0"/>
            </a:endParaRP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>
                <a:latin typeface="Calibri" pitchFamily="-65" charset="0"/>
                <a:cs typeface="Segoe UI" pitchFamily="34" charset="0"/>
              </a:rPr>
              <a:t>Mejorar las condiciones de acceso para </a:t>
            </a:r>
            <a:r>
              <a:rPr lang="es-CO" sz="2000" b="1" dirty="0">
                <a:latin typeface="Calibri" pitchFamily="-65" charset="0"/>
                <a:cs typeface="Segoe UI" pitchFamily="34" charset="0"/>
              </a:rPr>
              <a:t>exportaciones actuales</a:t>
            </a:r>
            <a:r>
              <a:rPr lang="es-CO" sz="2000" dirty="0">
                <a:latin typeface="Calibri" pitchFamily="-65" charset="0"/>
                <a:cs typeface="Segoe UI" pitchFamily="34" charset="0"/>
              </a:rPr>
              <a:t>. Además de carbón, café, ferroníquel y desperdicios metálicos, Colombia ya exporta cueros y algunas manufacturas,  azúcar, algunas confecciones, fungicidas, globos de </a:t>
            </a: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látex </a:t>
            </a:r>
            <a:r>
              <a:rPr lang="es-CO" sz="2000" dirty="0">
                <a:latin typeface="Calibri" pitchFamily="-65" charset="0"/>
                <a:cs typeface="Segoe UI" pitchFamily="34" charset="0"/>
              </a:rPr>
              <a:t>y confites, entre otros.  </a:t>
            </a: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endParaRPr lang="es-CO" sz="800" dirty="0">
              <a:latin typeface="Calibri" pitchFamily="-65" charset="0"/>
              <a:cs typeface="Segoe UI" pitchFamily="34" charset="0"/>
            </a:endParaRP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r>
              <a:rPr lang="es-CO" sz="2000" dirty="0">
                <a:latin typeface="Calibri" pitchFamily="-65" charset="0"/>
                <a:cs typeface="Segoe UI" pitchFamily="34" charset="0"/>
              </a:rPr>
              <a:t>Generar </a:t>
            </a:r>
            <a:r>
              <a:rPr lang="es-CO" sz="2000" b="1" dirty="0">
                <a:latin typeface="Calibri" pitchFamily="-65" charset="0"/>
                <a:cs typeface="Segoe UI" pitchFamily="34" charset="0"/>
              </a:rPr>
              <a:t>nuevas oportunidades de exportación </a:t>
            </a:r>
            <a:r>
              <a:rPr lang="es-CO" sz="2000" dirty="0">
                <a:latin typeface="Calibri" pitchFamily="-65" charset="0"/>
                <a:cs typeface="Segoe UI" pitchFamily="34" charset="0"/>
              </a:rPr>
              <a:t>en bienes tales como carne de bovino, lácteos, tabaco, frutas y hortalizas, preparaciones alimenticias, confecciones, manufacturas de cuero, entre otros, los cuales Colombia exporta al mundo y </a:t>
            </a:r>
            <a:r>
              <a:rPr lang="es-CO" sz="2000" b="1" dirty="0">
                <a:latin typeface="Calibri" pitchFamily="-65" charset="0"/>
                <a:cs typeface="Segoe UI" pitchFamily="34" charset="0"/>
              </a:rPr>
              <a:t>Corea  importa de otros países latinoamericanos. </a:t>
            </a: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endParaRPr lang="es-CO" sz="2000" b="1" dirty="0">
              <a:latin typeface="Calibri" pitchFamily="-65" charset="0"/>
              <a:cs typeface="Segoe UI" pitchFamily="34" charset="0"/>
            </a:endParaRPr>
          </a:p>
          <a:p>
            <a:pPr lvl="1" indent="185738">
              <a:buClr>
                <a:srgbClr val="F1CF11"/>
              </a:buClr>
              <a:buSzPct val="70000"/>
              <a:buFont typeface="Arial" charset="0"/>
              <a:buChar char="•"/>
            </a:pPr>
            <a:endParaRPr lang="es-CO" sz="2000" dirty="0">
              <a:latin typeface="Calibri" pitchFamily="-65" charset="0"/>
              <a:cs typeface="Segoe UI" pitchFamily="34" charset="0"/>
            </a:endParaRPr>
          </a:p>
          <a:p>
            <a:pPr indent="185738">
              <a:buClr>
                <a:srgbClr val="F1CF11"/>
              </a:buClr>
              <a:buSzPct val="70000"/>
              <a:buFont typeface="Arial" charset="0"/>
              <a:buChar char="•"/>
            </a:pPr>
            <a:endParaRPr lang="es-CO" sz="800" dirty="0">
              <a:latin typeface="Calibri" pitchFamily="-65" charset="0"/>
              <a:cs typeface="Segoe UI" pitchFamily="34" charset="0"/>
            </a:endParaRPr>
          </a:p>
          <a:p>
            <a:pPr indent="185738">
              <a:buClr>
                <a:srgbClr val="F1CF11"/>
              </a:buClr>
              <a:buSzPct val="70000"/>
              <a:buFont typeface="Wingdings" pitchFamily="-65" charset="2"/>
              <a:buChar char=""/>
            </a:pPr>
            <a:endParaRPr lang="es-CO" sz="1800" dirty="0">
              <a:latin typeface="Calibri" pitchFamily="-65" charset="0"/>
              <a:cs typeface="Segoe UI" pitchFamily="34" charset="0"/>
            </a:endParaRPr>
          </a:p>
        </p:txBody>
      </p:sp>
      <p:sp>
        <p:nvSpPr>
          <p:cNvPr id="12" name="1 Título"/>
          <p:cNvSpPr>
            <a:spLocks/>
          </p:cNvSpPr>
          <p:nvPr/>
        </p:nvSpPr>
        <p:spPr bwMode="white">
          <a:xfrm>
            <a:off x="251520" y="214536"/>
            <a:ext cx="525658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1900"/>
              </a:lnSpc>
              <a:defRPr/>
            </a:pPr>
            <a:r>
              <a:rPr lang="es-ES" sz="2400" b="1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Razones que llevaron a Colombia</a:t>
            </a:r>
          </a:p>
          <a:p>
            <a:pPr>
              <a:lnSpc>
                <a:spcPts val="1900"/>
              </a:lnSpc>
              <a:defRPr/>
            </a:pPr>
            <a:r>
              <a:rPr lang="es-ES" sz="2400" b="1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a la negociación del Acuerdo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6024" y="0"/>
            <a:ext cx="4139952" cy="764704"/>
          </a:xfrm>
        </p:spPr>
        <p:txBody>
          <a:bodyPr/>
          <a:lstStyle/>
          <a:p>
            <a:pPr algn="l">
              <a:defRPr/>
            </a:pPr>
            <a:r>
              <a:rPr lang="es-CO" sz="2400" b="1" dirty="0" smtClean="0">
                <a:solidFill>
                  <a:schemeClr val="bg1"/>
                </a:solidFill>
                <a:ea typeface="Segoe UI" pitchFamily="34" charset="0"/>
                <a:cs typeface="Calibri"/>
              </a:rPr>
              <a:t>Experiencia Chilena luego del </a:t>
            </a:r>
            <a:br>
              <a:rPr lang="es-CO" sz="2400" b="1" dirty="0" smtClean="0">
                <a:solidFill>
                  <a:schemeClr val="bg1"/>
                </a:solidFill>
                <a:ea typeface="Segoe UI" pitchFamily="34" charset="0"/>
                <a:cs typeface="Calibri"/>
              </a:rPr>
            </a:br>
            <a:r>
              <a:rPr lang="es-CO" sz="2400" b="1" dirty="0" smtClean="0">
                <a:solidFill>
                  <a:schemeClr val="bg1"/>
                </a:solidFill>
                <a:ea typeface="Segoe UI" pitchFamily="34" charset="0"/>
                <a:cs typeface="Calibri"/>
              </a:rPr>
              <a:t>TLC con Corea</a:t>
            </a:r>
            <a:r>
              <a:rPr lang="es-CO" sz="2200" dirty="0" smtClean="0">
                <a:solidFill>
                  <a:schemeClr val="bg1"/>
                </a:solidFill>
                <a:ea typeface="Segoe UI" pitchFamily="34" charset="0"/>
                <a:cs typeface="Calibri"/>
              </a:rPr>
              <a:t>:</a:t>
            </a:r>
            <a:endParaRPr lang="es-CO" sz="2200" dirty="0">
              <a:solidFill>
                <a:schemeClr val="bg1"/>
              </a:solidFill>
              <a:ea typeface="Segoe UI" pitchFamily="34" charset="0"/>
              <a:cs typeface="Calibri"/>
            </a:endParaRPr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>
          <a:xfrm>
            <a:off x="539750" y="9810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s-CO" sz="2000" dirty="0" smtClean="0">
                <a:cs typeface="Segoe UI" pitchFamily="34" charset="0"/>
              </a:rPr>
              <a:t>En abril de 2010; el TLC  entre Chile y Corea cumplió 6 años en vigor con los siguientes resultados:</a:t>
            </a:r>
          </a:p>
          <a:p>
            <a:pPr>
              <a:buFont typeface="Arial" charset="0"/>
              <a:buNone/>
            </a:pPr>
            <a:endParaRPr lang="es-CO" sz="1000" dirty="0" smtClean="0">
              <a:cs typeface="Segoe UI" pitchFamily="34" charset="0"/>
            </a:endParaRPr>
          </a:p>
          <a:p>
            <a:r>
              <a:rPr lang="es-CO" sz="2000" dirty="0" smtClean="0">
                <a:cs typeface="Segoe UI" pitchFamily="34" charset="0"/>
              </a:rPr>
              <a:t>En intercambio aumentó desde USD 1.564 millones a USD 5.197 millones (193%).</a:t>
            </a:r>
          </a:p>
          <a:p>
            <a:endParaRPr lang="es-CO" sz="1000" dirty="0" smtClean="0">
              <a:cs typeface="Segoe UI" pitchFamily="34" charset="0"/>
            </a:endParaRPr>
          </a:p>
          <a:p>
            <a:r>
              <a:rPr lang="es-CO" sz="2000" dirty="0" smtClean="0">
                <a:cs typeface="Segoe UI" pitchFamily="34" charset="0"/>
              </a:rPr>
              <a:t>Las exportaciones </a:t>
            </a:r>
            <a:r>
              <a:rPr lang="es-CO" sz="2000" b="1" dirty="0" smtClean="0">
                <a:cs typeface="Segoe UI" pitchFamily="34" charset="0"/>
              </a:rPr>
              <a:t>diferentes a cobre de Chile </a:t>
            </a:r>
            <a:r>
              <a:rPr lang="es-CO" sz="2000" dirty="0" smtClean="0">
                <a:cs typeface="Segoe UI" pitchFamily="34" charset="0"/>
              </a:rPr>
              <a:t>han crecido en un promedio de 10% anual y sumaron USD 1.035 millones en 2008 y USD 737 millones en 2009.</a:t>
            </a:r>
          </a:p>
          <a:p>
            <a:endParaRPr lang="es-CO" sz="800" dirty="0" smtClean="0">
              <a:cs typeface="Segoe UI" pitchFamily="34" charset="0"/>
            </a:endParaRPr>
          </a:p>
          <a:p>
            <a:r>
              <a:rPr lang="es-CO" sz="2000" dirty="0" smtClean="0">
                <a:cs typeface="Segoe UI" pitchFamily="34" charset="0"/>
              </a:rPr>
              <a:t>Han crecido el numero de expresas exportadoras chilenas a Corea de 354 en el año 2004 a 454 en el año 2009.</a:t>
            </a:r>
          </a:p>
          <a:p>
            <a:endParaRPr lang="es-CO" sz="1000" dirty="0" smtClean="0">
              <a:cs typeface="Segoe UI" pitchFamily="34" charset="0"/>
            </a:endParaRPr>
          </a:p>
          <a:p>
            <a:r>
              <a:rPr lang="es-CO" sz="2000" dirty="0" smtClean="0">
                <a:cs typeface="Segoe UI" pitchFamily="34" charset="0"/>
              </a:rPr>
              <a:t>Chile es hoy un importante proveedor de Corea en productos alimenticios, frutas, productos de la pesca, metanol, y manufacturas de madera y papel, entre varios otros</a:t>
            </a:r>
            <a:r>
              <a:rPr lang="es-CO" sz="2000" dirty="0" smtClean="0"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/>
          </p:cNvSpPr>
          <p:nvPr/>
        </p:nvSpPr>
        <p:spPr bwMode="white">
          <a:xfrm>
            <a:off x="611560" y="260648"/>
            <a:ext cx="358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_tradnl" sz="3200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Contenido</a:t>
            </a:r>
          </a:p>
        </p:txBody>
      </p:sp>
      <p:sp>
        <p:nvSpPr>
          <p:cNvPr id="19459" name="2 Marcador de contenido"/>
          <p:cNvSpPr>
            <a:spLocks/>
          </p:cNvSpPr>
          <p:nvPr/>
        </p:nvSpPr>
        <p:spPr bwMode="auto">
          <a:xfrm>
            <a:off x="539552" y="1519853"/>
            <a:ext cx="8568952" cy="452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endParaRPr lang="es-ES" sz="3200" dirty="0" smtClean="0">
              <a:solidFill>
                <a:schemeClr val="bg1">
                  <a:lumMod val="65000"/>
                </a:schemeClr>
              </a:solidFill>
              <a:latin typeface="+mj-lt"/>
              <a:cs typeface="Arial" pitchFamily="34" charset="0"/>
            </a:endParaRP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endParaRPr lang="es-ES" sz="3200" dirty="0" smtClean="0">
              <a:solidFill>
                <a:schemeClr val="bg1">
                  <a:lumMod val="65000"/>
                </a:schemeClr>
              </a:solidFill>
              <a:latin typeface="+mj-lt"/>
              <a:cs typeface="Arial" pitchFamily="34" charset="0"/>
            </a:endParaRP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r>
              <a:rPr lang="es-ES" sz="3200" dirty="0" smtClean="0">
                <a:solidFill>
                  <a:schemeClr val="bg1">
                    <a:lumMod val="65000"/>
                  </a:schemeClr>
                </a:solidFill>
                <a:latin typeface="+mj-lt"/>
                <a:cs typeface="Arial" pitchFamily="34" charset="0"/>
              </a:rPr>
              <a:t>Relaciones </a:t>
            </a:r>
            <a:r>
              <a:rPr lang="es-ES" sz="3200" dirty="0" smtClean="0">
                <a:solidFill>
                  <a:schemeClr val="bg1">
                    <a:lumMod val="65000"/>
                  </a:schemeClr>
                </a:solidFill>
                <a:latin typeface="+mj-lt"/>
                <a:cs typeface="Arial" pitchFamily="34" charset="0"/>
              </a:rPr>
              <a:t>de Corea con el Mundo y con Colombia</a:t>
            </a: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r>
              <a:rPr lang="es-ES" sz="3200" dirty="0" smtClean="0">
                <a:latin typeface="+mj-lt"/>
                <a:cs typeface="Arial" pitchFamily="34" charset="0"/>
              </a:rPr>
              <a:t>Estado de la Negociación del TLC y perspectivas</a:t>
            </a:r>
          </a:p>
          <a:p>
            <a:pPr marL="358775" indent="-611188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defRPr/>
            </a:pPr>
            <a:endParaRPr lang="es-ES" sz="3200" dirty="0">
              <a:solidFill>
                <a:srgbClr val="7F7F7F"/>
              </a:solidFill>
              <a:latin typeface="+mj-lt"/>
              <a:cs typeface="Arial" pitchFamily="34" charset="0"/>
            </a:endParaRPr>
          </a:p>
          <a:p>
            <a:pPr marL="358775" indent="-611188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defRPr/>
            </a:pPr>
            <a:r>
              <a:rPr lang="es-ES" sz="3200" b="1" i="1" dirty="0">
                <a:latin typeface="+mj-lt"/>
                <a:cs typeface="Calibri" pitchFamily="-65" charset="0"/>
              </a:rPr>
              <a:t>	</a:t>
            </a:r>
            <a:r>
              <a:rPr lang="es-ES" sz="3200" b="1" i="1" dirty="0">
                <a:latin typeface="Calibri" pitchFamily="-65" charset="0"/>
                <a:cs typeface="Calibri" pitchFamily="-65" charset="0"/>
              </a:rPr>
              <a:t>	</a:t>
            </a:r>
            <a:endParaRPr lang="es-ES_tradnl" sz="3200" b="1" i="1" dirty="0">
              <a:latin typeface="Calibri" pitchFamily="-65" charset="0"/>
              <a:cs typeface="Calibri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Marcador de contenido"/>
          <p:cNvSpPr>
            <a:spLocks/>
          </p:cNvSpPr>
          <p:nvPr/>
        </p:nvSpPr>
        <p:spPr bwMode="auto">
          <a:xfrm>
            <a:off x="3429000" y="3284538"/>
            <a:ext cx="4238625" cy="118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rgbClr val="336699"/>
              </a:buClr>
            </a:pPr>
            <a:r>
              <a:rPr lang="es-ES" sz="3200" dirty="0" smtClean="0">
                <a:latin typeface="Calibri" pitchFamily="-65" charset="0"/>
                <a:cs typeface="Segoe UI" pitchFamily="34" charset="0"/>
              </a:rPr>
              <a:t> Estado de la negociación del TLC y perspectivas</a:t>
            </a:r>
            <a:endParaRPr lang="es-ES_tradnl" sz="3200" b="1" i="1" dirty="0">
              <a:latin typeface="Calibri" pitchFamily="-65" charset="0"/>
              <a:cs typeface="Calibri" pitchFamily="-65" charset="0"/>
            </a:endParaRPr>
          </a:p>
        </p:txBody>
      </p:sp>
      <p:cxnSp>
        <p:nvCxnSpPr>
          <p:cNvPr id="11" name="5 Conector recto"/>
          <p:cNvCxnSpPr/>
          <p:nvPr/>
        </p:nvCxnSpPr>
        <p:spPr>
          <a:xfrm rot="16200000" flipH="1">
            <a:off x="2133600" y="4038600"/>
            <a:ext cx="1828800" cy="0"/>
          </a:xfrm>
          <a:prstGeom prst="line">
            <a:avLst/>
          </a:prstGeom>
          <a:ln w="3175" cap="flat" cmpd="sng" algn="ctr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251520" y="4149080"/>
            <a:ext cx="8784976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11" name="Rectangle 36"/>
          <p:cNvSpPr>
            <a:spLocks noChangeArrowheads="1"/>
          </p:cNvSpPr>
          <p:nvPr/>
        </p:nvSpPr>
        <p:spPr bwMode="auto">
          <a:xfrm>
            <a:off x="107504" y="2205038"/>
            <a:ext cx="16764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Noviembre </a:t>
            </a:r>
            <a:endParaRPr lang="es-CO" sz="2400" dirty="0">
              <a:solidFill>
                <a:srgbClr val="558ED5"/>
              </a:solidFill>
              <a:latin typeface="Calibri" pitchFamily="-65" charset="0"/>
              <a:cs typeface="Calibri" pitchFamily="-65" charset="0"/>
            </a:endParaRPr>
          </a:p>
          <a:p>
            <a:pPr algn="ctr"/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2008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Colombia y Corea coinciden en la importancia del TLC</a:t>
            </a:r>
          </a:p>
        </p:txBody>
      </p:sp>
      <p:sp>
        <p:nvSpPr>
          <p:cNvPr id="17412" name="Rectangle 48"/>
          <p:cNvSpPr>
            <a:spLocks noChangeArrowheads="1"/>
          </p:cNvSpPr>
          <p:nvPr/>
        </p:nvSpPr>
        <p:spPr bwMode="auto">
          <a:xfrm>
            <a:off x="395536" y="4641850"/>
            <a:ext cx="19050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Marzo </a:t>
            </a:r>
          </a:p>
          <a:p>
            <a:pPr algn="ctr"/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2009</a:t>
            </a:r>
            <a:endParaRPr lang="es-CO" sz="2400" b="1" dirty="0">
              <a:latin typeface="Calibri" pitchFamily="-65" charset="0"/>
              <a:cs typeface="Calibri" pitchFamily="-65" charset="0"/>
            </a:endParaRP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Se inician los estudios de factibilidad en ambos </a:t>
            </a:r>
            <a:r>
              <a:rPr lang="es-CO" sz="1400" dirty="0" smtClean="0">
                <a:latin typeface="Calibri" pitchFamily="-65" charset="0"/>
                <a:cs typeface="Calibri" pitchFamily="-65" charset="0"/>
              </a:rPr>
              <a:t>países. (FEDESARROLLO, Universidad de Seúl)</a:t>
            </a:r>
            <a:endParaRPr lang="es-CO" sz="1400" dirty="0">
              <a:latin typeface="Calibri" pitchFamily="-65" charset="0"/>
              <a:cs typeface="Calibri" pitchFamily="-65" charset="0"/>
            </a:endParaRPr>
          </a:p>
        </p:txBody>
      </p:sp>
      <p:sp>
        <p:nvSpPr>
          <p:cNvPr id="17413" name="Rectangle 49"/>
          <p:cNvSpPr>
            <a:spLocks noChangeArrowheads="1"/>
          </p:cNvSpPr>
          <p:nvPr/>
        </p:nvSpPr>
        <p:spPr bwMode="auto">
          <a:xfrm>
            <a:off x="1547664" y="2349500"/>
            <a:ext cx="17526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Diciembre</a:t>
            </a:r>
            <a:endParaRPr lang="es-CO" sz="2400" dirty="0">
              <a:solidFill>
                <a:srgbClr val="558ED5"/>
              </a:solidFill>
              <a:latin typeface="Calibri" pitchFamily="-65" charset="0"/>
              <a:cs typeface="Calibri" pitchFamily="-65" charset="0"/>
            </a:endParaRPr>
          </a:p>
          <a:p>
            <a:pPr algn="ctr"/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2009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I Ronda, Seúl, inicio formal del proceso. </a:t>
            </a:r>
          </a:p>
        </p:txBody>
      </p:sp>
      <p:sp>
        <p:nvSpPr>
          <p:cNvPr id="17414" name="Rectangle 50"/>
          <p:cNvSpPr>
            <a:spLocks noChangeArrowheads="1"/>
          </p:cNvSpPr>
          <p:nvPr/>
        </p:nvSpPr>
        <p:spPr bwMode="auto">
          <a:xfrm>
            <a:off x="2195736" y="4797152"/>
            <a:ext cx="18288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Marzo</a:t>
            </a: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2010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II Ronda, </a:t>
            </a:r>
            <a:r>
              <a:rPr lang="es-CO" sz="1400" dirty="0" smtClean="0">
                <a:latin typeface="Calibri" pitchFamily="-65" charset="0"/>
                <a:cs typeface="Calibri" pitchFamily="-65" charset="0"/>
              </a:rPr>
              <a:t>Bogotá.</a:t>
            </a:r>
            <a:endParaRPr lang="es-CO" sz="1400" dirty="0">
              <a:latin typeface="Calibri" pitchFamily="-65" charset="0"/>
              <a:cs typeface="Calibri" pitchFamily="-65" charset="0"/>
            </a:endParaRPr>
          </a:p>
        </p:txBody>
      </p:sp>
      <p:sp>
        <p:nvSpPr>
          <p:cNvPr id="17415" name="Rectangle 52"/>
          <p:cNvSpPr>
            <a:spLocks noChangeArrowheads="1"/>
          </p:cNvSpPr>
          <p:nvPr/>
        </p:nvSpPr>
        <p:spPr bwMode="auto">
          <a:xfrm>
            <a:off x="2987824" y="2204865"/>
            <a:ext cx="187220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es-CO" sz="1200" dirty="0">
              <a:solidFill>
                <a:srgbClr val="C6D9F1"/>
              </a:solidFill>
              <a:latin typeface="Calibri" pitchFamily="-65" charset="0"/>
              <a:cs typeface="Calibri" pitchFamily="-65" charset="0"/>
            </a:endParaRP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Mayo </a:t>
            </a: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2010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I </a:t>
            </a:r>
            <a:r>
              <a:rPr lang="es-CO" sz="1400" dirty="0" err="1">
                <a:latin typeface="Calibri" pitchFamily="-65" charset="0"/>
                <a:cs typeface="Calibri" pitchFamily="-65" charset="0"/>
              </a:rPr>
              <a:t>Minironda</a:t>
            </a:r>
            <a:r>
              <a:rPr lang="es-CO" sz="1400" dirty="0">
                <a:latin typeface="Calibri" pitchFamily="-65" charset="0"/>
                <a:cs typeface="Calibri" pitchFamily="-65" charset="0"/>
              </a:rPr>
              <a:t>, Los Ángeles  Acceso a mercados </a:t>
            </a:r>
          </a:p>
        </p:txBody>
      </p:sp>
      <p:sp>
        <p:nvSpPr>
          <p:cNvPr id="17416" name="Rectangle 53"/>
          <p:cNvSpPr>
            <a:spLocks noChangeArrowheads="1"/>
          </p:cNvSpPr>
          <p:nvPr/>
        </p:nvSpPr>
        <p:spPr bwMode="auto">
          <a:xfrm>
            <a:off x="3851920" y="4653136"/>
            <a:ext cx="20574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endParaRPr lang="es-CO" sz="1200" dirty="0">
              <a:solidFill>
                <a:srgbClr val="C6D9F1"/>
              </a:solidFill>
              <a:latin typeface="Calibri" pitchFamily="-65" charset="0"/>
              <a:cs typeface="Calibri" pitchFamily="-65" charset="0"/>
            </a:endParaRP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Jun.</a:t>
            </a: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2010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III Ronda, Seúl</a:t>
            </a:r>
          </a:p>
        </p:txBody>
      </p:sp>
      <p:sp>
        <p:nvSpPr>
          <p:cNvPr id="17417" name="Rectangle 54"/>
          <p:cNvSpPr>
            <a:spLocks noChangeArrowheads="1"/>
          </p:cNvSpPr>
          <p:nvPr/>
        </p:nvSpPr>
        <p:spPr bwMode="auto">
          <a:xfrm>
            <a:off x="4644008" y="2132856"/>
            <a:ext cx="187220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es-CO" sz="1200" dirty="0">
              <a:solidFill>
                <a:srgbClr val="C6D9F1"/>
              </a:solidFill>
              <a:latin typeface="Calibri" pitchFamily="-65" charset="0"/>
              <a:cs typeface="Calibri" pitchFamily="-65" charset="0"/>
            </a:endParaRP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Sept.</a:t>
            </a: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2010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II </a:t>
            </a:r>
            <a:r>
              <a:rPr lang="es-CO" sz="1400" dirty="0" err="1">
                <a:latin typeface="Calibri" pitchFamily="-65" charset="0"/>
                <a:cs typeface="Calibri" pitchFamily="-65" charset="0"/>
              </a:rPr>
              <a:t>Minironda</a:t>
            </a:r>
            <a:r>
              <a:rPr lang="es-CO" sz="1400" dirty="0">
                <a:latin typeface="Calibri" pitchFamily="-65" charset="0"/>
                <a:cs typeface="Calibri" pitchFamily="-65" charset="0"/>
              </a:rPr>
              <a:t>, Inversión, Servicios, Origen y Entrada Temporal </a:t>
            </a:r>
          </a:p>
        </p:txBody>
      </p:sp>
      <p:sp>
        <p:nvSpPr>
          <p:cNvPr id="17418" name="Rectangle 55"/>
          <p:cNvSpPr>
            <a:spLocks noChangeArrowheads="1"/>
          </p:cNvSpPr>
          <p:nvPr/>
        </p:nvSpPr>
        <p:spPr bwMode="auto">
          <a:xfrm>
            <a:off x="5508104" y="4615085"/>
            <a:ext cx="20574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endParaRPr lang="es-CO" sz="1200" dirty="0">
              <a:solidFill>
                <a:srgbClr val="C6D9F1"/>
              </a:solidFill>
              <a:latin typeface="Calibri" pitchFamily="-65" charset="0"/>
              <a:cs typeface="Calibri" pitchFamily="-65" charset="0"/>
            </a:endParaRP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Oct.</a:t>
            </a: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2010</a:t>
            </a:r>
          </a:p>
          <a:p>
            <a:pPr algn="ctr"/>
            <a:r>
              <a:rPr lang="es-CO" sz="1400" dirty="0">
                <a:latin typeface="Calibri" pitchFamily="-65" charset="0"/>
                <a:cs typeface="Calibri" pitchFamily="-65" charset="0"/>
              </a:rPr>
              <a:t>IV Ronda, Cali.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251521" y="3717031"/>
            <a:ext cx="6336702" cy="864095"/>
            <a:chOff x="701743" y="3658389"/>
            <a:chExt cx="6337404" cy="1256046"/>
          </a:xfrm>
        </p:grpSpPr>
        <p:cxnSp>
          <p:nvCxnSpPr>
            <p:cNvPr id="79" name="Straight Connector 78"/>
            <p:cNvCxnSpPr>
              <a:cxnSpLocks noChangeShapeType="1"/>
            </p:cNvCxnSpPr>
            <p:nvPr/>
          </p:nvCxnSpPr>
          <p:spPr bwMode="auto">
            <a:xfrm rot="5400000" flipH="1" flipV="1">
              <a:off x="397935" y="3962198"/>
              <a:ext cx="609203" cy="1588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0" name="Straight Connector 79"/>
            <p:cNvCxnSpPr>
              <a:cxnSpLocks noChangeShapeType="1"/>
            </p:cNvCxnSpPr>
            <p:nvPr/>
          </p:nvCxnSpPr>
          <p:spPr bwMode="auto">
            <a:xfrm rot="5400000" flipH="1" flipV="1">
              <a:off x="2414382" y="3962199"/>
              <a:ext cx="609202" cy="1587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2" name="Straight Connector 81"/>
            <p:cNvCxnSpPr>
              <a:cxnSpLocks noChangeShapeType="1"/>
            </p:cNvCxnSpPr>
            <p:nvPr/>
          </p:nvCxnSpPr>
          <p:spPr bwMode="auto">
            <a:xfrm rot="5400000" flipH="1" flipV="1">
              <a:off x="4142766" y="3962196"/>
              <a:ext cx="609202" cy="1588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4" name="Straight Connector 83"/>
            <p:cNvCxnSpPr>
              <a:cxnSpLocks noChangeShapeType="1"/>
            </p:cNvCxnSpPr>
            <p:nvPr/>
          </p:nvCxnSpPr>
          <p:spPr bwMode="auto">
            <a:xfrm rot="5400000" flipH="1" flipV="1">
              <a:off x="5940784" y="3961403"/>
              <a:ext cx="609202" cy="3175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7" name="Straight Connector 86"/>
            <p:cNvCxnSpPr>
              <a:cxnSpLocks noChangeShapeType="1"/>
            </p:cNvCxnSpPr>
            <p:nvPr/>
          </p:nvCxnSpPr>
          <p:spPr bwMode="auto">
            <a:xfrm rot="5400000" flipH="1" flipV="1">
              <a:off x="1406953" y="4608246"/>
              <a:ext cx="609202" cy="3175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8" name="Straight Connector 87"/>
            <p:cNvCxnSpPr>
              <a:cxnSpLocks noChangeShapeType="1"/>
            </p:cNvCxnSpPr>
            <p:nvPr/>
          </p:nvCxnSpPr>
          <p:spPr bwMode="auto">
            <a:xfrm rot="5400000" flipH="1" flipV="1">
              <a:off x="3279369" y="4589425"/>
              <a:ext cx="609202" cy="3175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9" name="Straight Connector 88"/>
            <p:cNvCxnSpPr>
              <a:cxnSpLocks noChangeShapeType="1"/>
            </p:cNvCxnSpPr>
            <p:nvPr/>
          </p:nvCxnSpPr>
          <p:spPr bwMode="auto">
            <a:xfrm rot="5400000" flipH="1" flipV="1">
              <a:off x="5079768" y="4589426"/>
              <a:ext cx="609202" cy="3175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90" name="Straight Connector 89"/>
            <p:cNvCxnSpPr>
              <a:cxnSpLocks noChangeShapeType="1"/>
            </p:cNvCxnSpPr>
            <p:nvPr/>
          </p:nvCxnSpPr>
          <p:spPr bwMode="auto">
            <a:xfrm rot="5400000" flipH="1" flipV="1">
              <a:off x="6733753" y="4571399"/>
              <a:ext cx="609202" cy="1587"/>
            </a:xfrm>
            <a:prstGeom prst="line">
              <a:avLst/>
            </a:prstGeom>
            <a:noFill/>
            <a:ln w="12700">
              <a:solidFill>
                <a:srgbClr val="1F497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25" name="1 Título"/>
          <p:cNvSpPr>
            <a:spLocks/>
          </p:cNvSpPr>
          <p:nvPr/>
        </p:nvSpPr>
        <p:spPr bwMode="white">
          <a:xfrm>
            <a:off x="323528" y="188640"/>
            <a:ext cx="5400600" cy="503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" sz="2800" b="1" dirty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Camino hasta ahora recorrido</a:t>
            </a:r>
          </a:p>
        </p:txBody>
      </p:sp>
      <p:sp>
        <p:nvSpPr>
          <p:cNvPr id="49" name="48 Rectángulo"/>
          <p:cNvSpPr/>
          <p:nvPr/>
        </p:nvSpPr>
        <p:spPr>
          <a:xfrm>
            <a:off x="6444208" y="2276872"/>
            <a:ext cx="1547664" cy="132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Feb.</a:t>
            </a:r>
          </a:p>
          <a:p>
            <a:pPr algn="ctr">
              <a:lnSpc>
                <a:spcPct val="80000"/>
              </a:lnSpc>
            </a:pPr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2011</a:t>
            </a:r>
          </a:p>
          <a:p>
            <a:pPr algn="ctr"/>
            <a:r>
              <a:rPr lang="es-CO" sz="1400" dirty="0" smtClean="0">
                <a:latin typeface="Calibri" pitchFamily="-65" charset="0"/>
                <a:cs typeface="Calibri" pitchFamily="-65" charset="0"/>
              </a:rPr>
              <a:t>III Minironda, Los Ángeles </a:t>
            </a:r>
          </a:p>
          <a:p>
            <a:pPr algn="ctr"/>
            <a:r>
              <a:rPr lang="es-CO" sz="1400" dirty="0" smtClean="0">
                <a:latin typeface="Calibri" pitchFamily="-65" charset="0"/>
                <a:cs typeface="Calibri" pitchFamily="-65" charset="0"/>
              </a:rPr>
              <a:t>Acceso y Origen</a:t>
            </a:r>
            <a:endParaRPr lang="es-CO" sz="1400" dirty="0">
              <a:latin typeface="Calibri" pitchFamily="-65" charset="0"/>
              <a:cs typeface="Calibri" pitchFamily="-65" charset="0"/>
            </a:endParaRPr>
          </a:p>
        </p:txBody>
      </p:sp>
      <p:cxnSp>
        <p:nvCxnSpPr>
          <p:cNvPr id="50" name="Straight Connector 83"/>
          <p:cNvCxnSpPr>
            <a:cxnSpLocks noChangeShapeType="1"/>
          </p:cNvCxnSpPr>
          <p:nvPr/>
        </p:nvCxnSpPr>
        <p:spPr bwMode="auto">
          <a:xfrm rot="5400000" flipH="1" flipV="1">
            <a:off x="7244358" y="3924994"/>
            <a:ext cx="419100" cy="3175"/>
          </a:xfrm>
          <a:prstGeom prst="line">
            <a:avLst/>
          </a:prstGeom>
          <a:noFill/>
          <a:ln w="12700">
            <a:solidFill>
              <a:srgbClr val="1F497D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3" name="Straight Connector 86"/>
          <p:cNvCxnSpPr>
            <a:cxnSpLocks noChangeShapeType="1"/>
          </p:cNvCxnSpPr>
          <p:nvPr/>
        </p:nvCxnSpPr>
        <p:spPr bwMode="auto">
          <a:xfrm rot="5400000" flipH="1" flipV="1">
            <a:off x="7892430" y="4357043"/>
            <a:ext cx="419100" cy="3175"/>
          </a:xfrm>
          <a:prstGeom prst="line">
            <a:avLst/>
          </a:prstGeom>
          <a:noFill/>
          <a:ln w="12700">
            <a:solidFill>
              <a:srgbClr val="1F497D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4" name="Straight Connector 87"/>
          <p:cNvCxnSpPr>
            <a:cxnSpLocks noChangeShapeType="1"/>
          </p:cNvCxnSpPr>
          <p:nvPr/>
        </p:nvCxnSpPr>
        <p:spPr bwMode="auto">
          <a:xfrm rot="5400000" flipH="1" flipV="1">
            <a:off x="8825358" y="4357043"/>
            <a:ext cx="419100" cy="3175"/>
          </a:xfrm>
          <a:prstGeom prst="line">
            <a:avLst/>
          </a:prstGeom>
          <a:noFill/>
          <a:ln w="12700">
            <a:solidFill>
              <a:srgbClr val="1F497D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6" name="25 Rectángulo"/>
          <p:cNvSpPr/>
          <p:nvPr/>
        </p:nvSpPr>
        <p:spPr>
          <a:xfrm>
            <a:off x="7524328" y="2204864"/>
            <a:ext cx="1547664" cy="152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CO" sz="2800" dirty="0" smtClean="0">
                <a:solidFill>
                  <a:schemeClr val="tx2"/>
                </a:solidFill>
                <a:latin typeface="Calibri" pitchFamily="-65" charset="0"/>
                <a:cs typeface="Calibri" pitchFamily="-65" charset="0"/>
              </a:rPr>
              <a:t>Sep.</a:t>
            </a:r>
          </a:p>
          <a:p>
            <a:pPr algn="ctr">
              <a:lnSpc>
                <a:spcPct val="80000"/>
              </a:lnSpc>
            </a:pPr>
            <a:r>
              <a:rPr lang="es-CO" sz="2800" dirty="0" smtClean="0">
                <a:solidFill>
                  <a:schemeClr val="tx2"/>
                </a:solidFill>
                <a:latin typeface="Calibri" pitchFamily="-65" charset="0"/>
                <a:cs typeface="Calibri" pitchFamily="-65" charset="0"/>
              </a:rPr>
              <a:t>2011</a:t>
            </a:r>
          </a:p>
          <a:p>
            <a:pPr algn="ctr"/>
            <a:r>
              <a:rPr lang="es-CO" sz="1600" b="1" dirty="0" smtClean="0">
                <a:latin typeface="Calibri" pitchFamily="-65" charset="0"/>
                <a:cs typeface="Calibri" pitchFamily="-65" charset="0"/>
              </a:rPr>
              <a:t>Visita </a:t>
            </a:r>
          </a:p>
          <a:p>
            <a:pPr algn="ctr"/>
            <a:r>
              <a:rPr lang="es-CO" sz="1600" b="1" dirty="0" smtClean="0">
                <a:latin typeface="Calibri" pitchFamily="-65" charset="0"/>
                <a:cs typeface="Calibri" pitchFamily="-65" charset="0"/>
              </a:rPr>
              <a:t>Presidencial </a:t>
            </a:r>
          </a:p>
          <a:p>
            <a:pPr algn="ctr"/>
            <a:r>
              <a:rPr lang="es-CO" sz="1600" b="1" dirty="0" smtClean="0">
                <a:latin typeface="Calibri" pitchFamily="-65" charset="0"/>
                <a:cs typeface="Calibri" pitchFamily="-65" charset="0"/>
              </a:rPr>
              <a:t>Seúl</a:t>
            </a:r>
            <a:endParaRPr lang="es-CO" sz="1600" b="1" dirty="0">
              <a:latin typeface="Calibri" pitchFamily="-65" charset="0"/>
              <a:cs typeface="Calibri" pitchFamily="-65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7020272" y="4725144"/>
            <a:ext cx="1547664" cy="132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Jul.</a:t>
            </a:r>
          </a:p>
          <a:p>
            <a:pPr algn="ctr">
              <a:lnSpc>
                <a:spcPct val="80000"/>
              </a:lnSpc>
            </a:pPr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2011</a:t>
            </a:r>
          </a:p>
          <a:p>
            <a:pPr algn="ctr"/>
            <a:r>
              <a:rPr lang="es-CO" sz="1400" dirty="0" smtClean="0">
                <a:latin typeface="Calibri" pitchFamily="-65" charset="0"/>
                <a:cs typeface="Calibri" pitchFamily="-65" charset="0"/>
              </a:rPr>
              <a:t>Visita </a:t>
            </a:r>
          </a:p>
          <a:p>
            <a:pPr algn="ctr"/>
            <a:r>
              <a:rPr lang="es-CO" sz="1400" dirty="0" err="1" smtClean="0">
                <a:latin typeface="Calibri" pitchFamily="-65" charset="0"/>
                <a:cs typeface="Calibri" pitchFamily="-65" charset="0"/>
              </a:rPr>
              <a:t>Mincomercio</a:t>
            </a:r>
            <a:r>
              <a:rPr lang="es-CO" sz="1400" dirty="0" smtClean="0">
                <a:latin typeface="Calibri" pitchFamily="-65" charset="0"/>
                <a:cs typeface="Calibri" pitchFamily="-65" charset="0"/>
              </a:rPr>
              <a:t>, </a:t>
            </a:r>
          </a:p>
          <a:p>
            <a:pPr algn="ctr"/>
            <a:r>
              <a:rPr lang="es-CO" sz="1400" dirty="0" smtClean="0">
                <a:latin typeface="Calibri" pitchFamily="-65" charset="0"/>
                <a:cs typeface="Calibri" pitchFamily="-65" charset="0"/>
              </a:rPr>
              <a:t>Seúl</a:t>
            </a:r>
            <a:endParaRPr lang="es-CO" sz="1400" dirty="0">
              <a:latin typeface="Calibri" pitchFamily="-65" charset="0"/>
              <a:cs typeface="Calibri" pitchFamily="-65" charset="0"/>
            </a:endParaRPr>
          </a:p>
        </p:txBody>
      </p:sp>
      <p:cxnSp>
        <p:nvCxnSpPr>
          <p:cNvPr id="28" name="Straight Connector 87"/>
          <p:cNvCxnSpPr>
            <a:cxnSpLocks noChangeShapeType="1"/>
          </p:cNvCxnSpPr>
          <p:nvPr/>
        </p:nvCxnSpPr>
        <p:spPr bwMode="auto">
          <a:xfrm rot="5400000" flipH="1" flipV="1">
            <a:off x="8393310" y="3924995"/>
            <a:ext cx="419100" cy="3175"/>
          </a:xfrm>
          <a:prstGeom prst="line">
            <a:avLst/>
          </a:prstGeom>
          <a:noFill/>
          <a:ln w="12700">
            <a:solidFill>
              <a:srgbClr val="1F497D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9" name="Rectangle 55"/>
          <p:cNvSpPr>
            <a:spLocks noChangeArrowheads="1"/>
          </p:cNvSpPr>
          <p:nvPr/>
        </p:nvSpPr>
        <p:spPr bwMode="auto">
          <a:xfrm>
            <a:off x="7915200" y="4581128"/>
            <a:ext cx="169736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es-CO" sz="1200" dirty="0">
              <a:solidFill>
                <a:srgbClr val="C6D9F1"/>
              </a:solidFill>
              <a:latin typeface="Calibri" pitchFamily="-65" charset="0"/>
              <a:cs typeface="Calibri" pitchFamily="-65" charset="0"/>
            </a:endParaRPr>
          </a:p>
          <a:p>
            <a:pPr algn="ctr">
              <a:lnSpc>
                <a:spcPct val="80000"/>
              </a:lnSpc>
            </a:pPr>
            <a:r>
              <a:rPr lang="es-CO" sz="2400" dirty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Oct.</a:t>
            </a:r>
          </a:p>
          <a:p>
            <a:pPr algn="ctr">
              <a:lnSpc>
                <a:spcPct val="80000"/>
              </a:lnSpc>
            </a:pPr>
            <a:r>
              <a:rPr lang="es-CO" sz="2400" dirty="0" smtClean="0">
                <a:solidFill>
                  <a:srgbClr val="558ED5"/>
                </a:solidFill>
                <a:latin typeface="Calibri" pitchFamily="-65" charset="0"/>
                <a:cs typeface="Calibri" pitchFamily="-65" charset="0"/>
              </a:rPr>
              <a:t>2011</a:t>
            </a:r>
            <a:endParaRPr lang="es-CO" sz="2400" dirty="0">
              <a:solidFill>
                <a:srgbClr val="558ED5"/>
              </a:solidFill>
              <a:latin typeface="Calibri" pitchFamily="-65" charset="0"/>
              <a:cs typeface="Calibri" pitchFamily="-65" charset="0"/>
            </a:endParaRPr>
          </a:p>
          <a:p>
            <a:pPr algn="ctr"/>
            <a:r>
              <a:rPr lang="es-CO" sz="1400" dirty="0" smtClean="0">
                <a:latin typeface="Calibri" pitchFamily="-65" charset="0"/>
                <a:cs typeface="Calibri" pitchFamily="-65" charset="0"/>
              </a:rPr>
              <a:t>V </a:t>
            </a:r>
            <a:r>
              <a:rPr lang="es-CO" sz="1400" dirty="0">
                <a:latin typeface="Calibri" pitchFamily="-65" charset="0"/>
                <a:cs typeface="Calibri" pitchFamily="-65" charset="0"/>
              </a:rPr>
              <a:t>Ronda, </a:t>
            </a:r>
            <a:endParaRPr lang="es-CO" sz="1400" dirty="0" smtClean="0">
              <a:latin typeface="Calibri" pitchFamily="-65" charset="0"/>
              <a:cs typeface="Calibri" pitchFamily="-65" charset="0"/>
            </a:endParaRPr>
          </a:p>
          <a:p>
            <a:pPr algn="ctr"/>
            <a:r>
              <a:rPr lang="es-CO" sz="1400" dirty="0" smtClean="0">
                <a:latin typeface="Calibri" pitchFamily="-65" charset="0"/>
                <a:cs typeface="Calibri" pitchFamily="-65" charset="0"/>
              </a:rPr>
              <a:t>Seúl</a:t>
            </a:r>
            <a:endParaRPr lang="es-CO" sz="1400" dirty="0">
              <a:latin typeface="Calibri" pitchFamily="-65" charset="0"/>
              <a:cs typeface="Calibri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250825" y="981075"/>
            <a:ext cx="4176713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s-CO" sz="1800" b="1" dirty="0">
                <a:latin typeface="+mj-lt"/>
              </a:rPr>
              <a:t>Acceso a mercancías</a:t>
            </a:r>
          </a:p>
          <a:p>
            <a:pPr marL="342900" indent="-342900">
              <a:defRPr/>
            </a:pPr>
            <a:endParaRPr lang="es-CO" sz="1800" u="sng" dirty="0">
              <a:latin typeface="+mj-lt"/>
            </a:endParaRP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Trato Nacional y Acceso a Mercados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	Bienes agrícolas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	Bienes no agrícolas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Reglas de Origen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Administración Aduanera y Facilitación de Comercio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Medidas Sanitarias y Fitosanitarias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Obstáculos técnicos al comercio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Defensa Comercial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967288" y="981075"/>
            <a:ext cx="4176712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s-CO" sz="1800" b="1" dirty="0">
                <a:latin typeface="+mn-lt"/>
              </a:rPr>
              <a:t>Inversión y Servicios</a:t>
            </a:r>
            <a:endParaRPr lang="es-CO" sz="1800" dirty="0">
              <a:latin typeface="+mn-lt"/>
            </a:endParaRPr>
          </a:p>
          <a:p>
            <a:pPr marL="342900" indent="-342900">
              <a:defRPr/>
            </a:pPr>
            <a:endParaRPr lang="es-CO" sz="1800" dirty="0">
              <a:latin typeface="+mn-lt"/>
            </a:endParaRP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Inversión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Servicios Transfronterizos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Entrada Temporal de Personas de Negocios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Telecomunicaciones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Comercio Electrónico</a:t>
            </a:r>
          </a:p>
          <a:p>
            <a:pPr marL="342900" indent="-342900">
              <a:defRPr/>
            </a:pPr>
            <a:endParaRPr lang="es-CO" sz="1800" dirty="0">
              <a:latin typeface="+mn-lt"/>
            </a:endParaRPr>
          </a:p>
          <a:p>
            <a:pPr marL="342900" indent="-342900">
              <a:defRPr/>
            </a:pPr>
            <a:endParaRPr lang="es-CO" sz="1800" dirty="0"/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1763713" y="3995738"/>
            <a:ext cx="6307137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s-CO" sz="1800" b="1" dirty="0">
                <a:latin typeface="+mn-lt"/>
              </a:rPr>
              <a:t>Temas transversales 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Compras Públicas  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Política de competencia</a:t>
            </a:r>
          </a:p>
          <a:p>
            <a:pPr marL="342900" indent="-342900">
              <a:defRPr/>
            </a:pPr>
            <a:r>
              <a:rPr lang="es-CO" sz="1800" dirty="0">
                <a:latin typeface="+mj-lt"/>
              </a:rPr>
              <a:t>Propiedad Intelectual </a:t>
            </a:r>
          </a:p>
          <a:p>
            <a:pPr marL="342900" indent="-342900">
              <a:defRPr/>
            </a:pPr>
            <a:r>
              <a:rPr lang="es-CO" sz="1800" b="1" dirty="0">
                <a:latin typeface="+mj-lt"/>
              </a:rPr>
              <a:t>Solución de Controversias </a:t>
            </a:r>
          </a:p>
          <a:p>
            <a:pPr marL="342900" indent="-342900">
              <a:defRPr/>
            </a:pPr>
            <a:r>
              <a:rPr lang="es-ES_tradnl" sz="1800" dirty="0">
                <a:latin typeface="+mj-lt"/>
              </a:rPr>
              <a:t>Comercio y Desarrollo Sostenible</a:t>
            </a:r>
          </a:p>
          <a:p>
            <a:pPr marL="342900" indent="-342900">
              <a:defRPr/>
            </a:pPr>
            <a:r>
              <a:rPr lang="es-ES_tradnl" sz="1800" dirty="0">
                <a:latin typeface="+mj-lt"/>
              </a:rPr>
              <a:t>Cooperación y Fortalecimiento de las capacidades comerciales.</a:t>
            </a:r>
          </a:p>
          <a:p>
            <a:pPr marL="342900" indent="-342900">
              <a:defRPr/>
            </a:pPr>
            <a:r>
              <a:rPr lang="es-ES_tradnl" sz="1800" b="1" dirty="0">
                <a:latin typeface="+mj-lt"/>
              </a:rPr>
              <a:t>Preámbulo, Disposiciones iniciales e institucionales, Transparencia, Excepciones </a:t>
            </a:r>
          </a:p>
          <a:p>
            <a:pPr marL="342900" indent="-342900">
              <a:defRPr/>
            </a:pPr>
            <a:endParaRPr lang="es-CO" sz="1800" dirty="0"/>
          </a:p>
        </p:txBody>
      </p:sp>
      <p:sp>
        <p:nvSpPr>
          <p:cNvPr id="6" name="Rectangle 2"/>
          <p:cNvSpPr txBox="1">
            <a:spLocks/>
          </p:cNvSpPr>
          <p:nvPr/>
        </p:nvSpPr>
        <p:spPr bwMode="auto">
          <a:xfrm>
            <a:off x="0" y="188913"/>
            <a:ext cx="6357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s-MX" sz="2800" b="1" dirty="0" smtClean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Cobertura del Acuerdo</a:t>
            </a:r>
            <a:endParaRPr lang="es-ES" sz="2800" b="1" dirty="0">
              <a:solidFill>
                <a:schemeClr val="bg1"/>
              </a:solidFill>
              <a:latin typeface="Calibri"/>
              <a:ea typeface="Arial" pitchFamily="-65" charset="0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arcador de contenido"/>
          <p:cNvSpPr>
            <a:spLocks/>
          </p:cNvSpPr>
          <p:nvPr/>
        </p:nvSpPr>
        <p:spPr bwMode="auto">
          <a:xfrm>
            <a:off x="2771775" y="1125538"/>
            <a:ext cx="5903913" cy="506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ES" sz="2000" dirty="0">
                <a:latin typeface="Calibri" pitchFamily="-65" charset="0"/>
                <a:cs typeface="Segoe UI" pitchFamily="34" charset="0"/>
              </a:rPr>
              <a:t>Culminar satisfactoriamente los capítulos de Acceso a Mercados de bienes industriales y agrícolas, Reglas de Origen, Medidas Sanitarias y Fitosanitarias, Defensa Comercial, Inversión, Propiedad Intelectual, Comercio y Desarrollo Sostenible, y </a:t>
            </a:r>
            <a:r>
              <a:rPr lang="es-ES" sz="2000" dirty="0" smtClean="0">
                <a:latin typeface="Calibri" pitchFamily="-65" charset="0"/>
                <a:cs typeface="Segoe UI" pitchFamily="34" charset="0"/>
              </a:rPr>
              <a:t>Cooperación.</a:t>
            </a: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ES" sz="2000" dirty="0" smtClean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Agricultura: Condiciones de acceso de productos agrícolas a Corea. Ejemplos: frutas, hortalizas, azúcar, café, avicultura, carne y lácteos.</a:t>
            </a: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CO" sz="2000" dirty="0" smtClean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CO" sz="2000" dirty="0" smtClean="0">
                <a:latin typeface="Calibri" pitchFamily="-65" charset="0"/>
                <a:cs typeface="Segoe UI" pitchFamily="34" charset="0"/>
              </a:rPr>
              <a:t>Industria: Condiciones de acceso en productos sensibles a Colombia. Ejemplos: automóviles, autopartes, electrodomésticos</a:t>
            </a:r>
            <a:r>
              <a:rPr lang="es-CO" sz="2000" dirty="0">
                <a:latin typeface="Calibri" pitchFamily="-65" charset="0"/>
                <a:cs typeface="Segoe UI" pitchFamily="34" charset="0"/>
              </a:rPr>
              <a:t>.</a:t>
            </a:r>
            <a:endParaRPr lang="es-CO" sz="2000" dirty="0" smtClean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ES" sz="2000" dirty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CO" sz="900" dirty="0"/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ES" sz="2000" dirty="0">
                <a:latin typeface="Calibri" pitchFamily="-65" charset="0"/>
                <a:cs typeface="Segoe UI" pitchFamily="34" charset="0"/>
              </a:rPr>
              <a:t>Conseguir un </a:t>
            </a:r>
            <a:r>
              <a:rPr lang="es-ES" sz="2000" b="1" dirty="0">
                <a:latin typeface="Calibri" pitchFamily="-65" charset="0"/>
                <a:cs typeface="Segoe UI" pitchFamily="34" charset="0"/>
              </a:rPr>
              <a:t>adecuado balance </a:t>
            </a:r>
            <a:r>
              <a:rPr lang="es-ES" sz="2000" dirty="0">
                <a:latin typeface="Calibri" pitchFamily="-65" charset="0"/>
                <a:cs typeface="Segoe UI" pitchFamily="34" charset="0"/>
              </a:rPr>
              <a:t>entre los intereses ofensivos y defensivos de ambas partes. </a:t>
            </a:r>
            <a:endParaRPr lang="es-ES_tradnl" sz="1800" b="1" i="1" dirty="0">
              <a:latin typeface="Calibri" pitchFamily="-65" charset="0"/>
              <a:cs typeface="Calibri" pitchFamily="-65" charset="0"/>
            </a:endParaRPr>
          </a:p>
        </p:txBody>
      </p:sp>
      <p:sp>
        <p:nvSpPr>
          <p:cNvPr id="6" name="1 Título"/>
          <p:cNvSpPr>
            <a:spLocks/>
          </p:cNvSpPr>
          <p:nvPr/>
        </p:nvSpPr>
        <p:spPr bwMode="white">
          <a:xfrm>
            <a:off x="990600" y="304800"/>
            <a:ext cx="1600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" sz="2800" b="1" dirty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Retos</a:t>
            </a:r>
            <a:r>
              <a:rPr lang="es-ES" sz="2000" dirty="0">
                <a:solidFill>
                  <a:schemeClr val="bg1">
                    <a:alpha val="65000"/>
                  </a:schemeClr>
                </a:solidFill>
                <a:latin typeface="Calibri"/>
                <a:ea typeface="Arial" pitchFamily="-65" charset="0"/>
                <a:cs typeface="Calibri"/>
              </a:rPr>
              <a:t> </a:t>
            </a: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395288" y="1844675"/>
            <a:ext cx="19446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CO" b="1" dirty="0">
                <a:latin typeface="Calibri" pitchFamily="-65" charset="0"/>
                <a:cs typeface="Segoe UI" pitchFamily="34" charset="0"/>
              </a:rPr>
              <a:t>En la negociación</a:t>
            </a:r>
          </a:p>
          <a:p>
            <a:endParaRPr lang="es-CO" b="1" dirty="0">
              <a:latin typeface="Calibri" pitchFamily="-65" charset="0"/>
              <a:cs typeface="Calibri" pitchFamily="-65" charset="0"/>
            </a:endParaRPr>
          </a:p>
        </p:txBody>
      </p:sp>
      <p:cxnSp>
        <p:nvCxnSpPr>
          <p:cNvPr id="9" name="5 Conector recto"/>
          <p:cNvCxnSpPr/>
          <p:nvPr/>
        </p:nvCxnSpPr>
        <p:spPr>
          <a:xfrm rot="5400000">
            <a:off x="-108073" y="3788816"/>
            <a:ext cx="5184353" cy="670"/>
          </a:xfrm>
          <a:prstGeom prst="line">
            <a:avLst/>
          </a:prstGeom>
          <a:ln w="3175" cap="flat" cmpd="sng" algn="ctr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/>
          </p:cNvSpPr>
          <p:nvPr/>
        </p:nvSpPr>
        <p:spPr bwMode="white">
          <a:xfrm>
            <a:off x="611560" y="260648"/>
            <a:ext cx="358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_tradnl" sz="3200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Contenido</a:t>
            </a:r>
          </a:p>
        </p:txBody>
      </p:sp>
      <p:sp>
        <p:nvSpPr>
          <p:cNvPr id="19459" name="2 Marcador de contenido"/>
          <p:cNvSpPr>
            <a:spLocks/>
          </p:cNvSpPr>
          <p:nvPr/>
        </p:nvSpPr>
        <p:spPr bwMode="auto">
          <a:xfrm>
            <a:off x="539552" y="1519853"/>
            <a:ext cx="8568952" cy="452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endParaRPr lang="es-ES" sz="3200" dirty="0" smtClean="0">
              <a:latin typeface="+mj-lt"/>
              <a:cs typeface="Arial" pitchFamily="34" charset="0"/>
            </a:endParaRP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endParaRPr lang="es-ES" sz="3200" dirty="0" smtClean="0">
              <a:latin typeface="+mj-lt"/>
              <a:cs typeface="Arial" pitchFamily="34" charset="0"/>
            </a:endParaRP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r>
              <a:rPr lang="es-ES" sz="3200" dirty="0" smtClean="0">
                <a:latin typeface="+mj-lt"/>
                <a:cs typeface="Arial" pitchFamily="34" charset="0"/>
              </a:rPr>
              <a:t>Relaciones </a:t>
            </a:r>
            <a:r>
              <a:rPr lang="es-ES" sz="3200" dirty="0" smtClean="0">
                <a:latin typeface="+mj-lt"/>
                <a:cs typeface="Arial" pitchFamily="34" charset="0"/>
              </a:rPr>
              <a:t>de Corea con el Mundo y con Colombia</a:t>
            </a: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r>
              <a:rPr lang="es-ES" sz="3200" dirty="0" smtClean="0">
                <a:latin typeface="+mj-lt"/>
                <a:cs typeface="Arial" pitchFamily="34" charset="0"/>
              </a:rPr>
              <a:t>Estado de la Negociación del TLC y perspectivas</a:t>
            </a:r>
          </a:p>
          <a:p>
            <a:pPr marL="358775" indent="-611188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defRPr/>
            </a:pPr>
            <a:endParaRPr lang="es-ES" sz="3200" dirty="0">
              <a:solidFill>
                <a:srgbClr val="7F7F7F"/>
              </a:solidFill>
              <a:latin typeface="+mj-lt"/>
              <a:cs typeface="Arial" pitchFamily="34" charset="0"/>
            </a:endParaRPr>
          </a:p>
          <a:p>
            <a:pPr marL="358775" indent="-611188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defRPr/>
            </a:pPr>
            <a:r>
              <a:rPr lang="es-ES" sz="3200" b="1" i="1" dirty="0">
                <a:latin typeface="+mj-lt"/>
                <a:cs typeface="Calibri" pitchFamily="-65" charset="0"/>
              </a:rPr>
              <a:t>	</a:t>
            </a:r>
            <a:r>
              <a:rPr lang="es-ES" sz="3200" b="1" i="1" dirty="0">
                <a:latin typeface="Calibri" pitchFamily="-65" charset="0"/>
                <a:cs typeface="Calibri" pitchFamily="-65" charset="0"/>
              </a:rPr>
              <a:t>	</a:t>
            </a:r>
            <a:endParaRPr lang="es-ES_tradnl" sz="3200" b="1" i="1" dirty="0">
              <a:latin typeface="Calibri" pitchFamily="-65" charset="0"/>
              <a:cs typeface="Calibri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/>
          </p:cNvSpPr>
          <p:nvPr/>
        </p:nvSpPr>
        <p:spPr bwMode="white">
          <a:xfrm>
            <a:off x="611560" y="260648"/>
            <a:ext cx="3653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Sector Automotor</a:t>
            </a:r>
            <a:r>
              <a:rPr lang="es-ES" sz="2000" b="1" dirty="0" smtClean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 </a:t>
            </a:r>
            <a:endParaRPr lang="es-ES" sz="2000" b="1" dirty="0">
              <a:solidFill>
                <a:schemeClr val="bg1"/>
              </a:solidFill>
              <a:latin typeface="Calibri"/>
              <a:ea typeface="Arial" pitchFamily="-65" charset="0"/>
              <a:cs typeface="Calibri"/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187722" y="1988840"/>
          <a:ext cx="6624638" cy="4677222"/>
        </p:xfrm>
        <a:graphic>
          <a:graphicData uri="http://schemas.openxmlformats.org/presentationml/2006/ole">
            <p:oleObj spid="_x0000_s75791" name="Hoja de cálculo" r:id="rId4" imgW="6610384" imgH="4810057" progId="Excel.Sheet.12">
              <p:embed/>
            </p:oleObj>
          </a:graphicData>
        </a:graphic>
      </p:graphicFrame>
      <p:sp>
        <p:nvSpPr>
          <p:cNvPr id="7" name="6 Rectángulo"/>
          <p:cNvSpPr/>
          <p:nvPr/>
        </p:nvSpPr>
        <p:spPr>
          <a:xfrm>
            <a:off x="395536" y="980728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 smtClean="0">
                <a:latin typeface="Calibri" pitchFamily="-65" charset="0"/>
                <a:cs typeface="Segoe UI" pitchFamily="34" charset="0"/>
              </a:rPr>
              <a:t>Aproximadamente el 45% de la Producción mundial de vehículos tendrá acceso preferencial al mercado Colombiano. - Corea representa el 5,8%</a:t>
            </a:r>
            <a:endParaRPr lang="es-CO" sz="2000" dirty="0">
              <a:latin typeface="Calibri" pitchFamily="-65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Rectángulo redondeado"/>
          <p:cNvSpPr/>
          <p:nvPr/>
        </p:nvSpPr>
        <p:spPr>
          <a:xfrm>
            <a:off x="142844" y="4143380"/>
            <a:ext cx="2857520" cy="21431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24 Rectángulo redondeado"/>
          <p:cNvSpPr/>
          <p:nvPr/>
        </p:nvSpPr>
        <p:spPr>
          <a:xfrm>
            <a:off x="142848" y="3714759"/>
            <a:ext cx="2857500" cy="10001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/>
              <a:t>Estimular la producción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/>
              <a:t>Más y Mejor de lo Bueno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/>
              <a:t>SECTORES ESTABLECIDOS</a:t>
            </a:r>
          </a:p>
        </p:txBody>
      </p:sp>
      <p:sp>
        <p:nvSpPr>
          <p:cNvPr id="26" name="13 CuadroTexto"/>
          <p:cNvSpPr txBox="1">
            <a:spLocks noChangeArrowheads="1"/>
          </p:cNvSpPr>
          <p:nvPr/>
        </p:nvSpPr>
        <p:spPr bwMode="auto">
          <a:xfrm>
            <a:off x="-32" y="44624"/>
            <a:ext cx="55081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La Industria automotriz hace parte de los 12 sectores del Programa </a:t>
            </a:r>
            <a:r>
              <a:rPr lang="es-ES" sz="2400" dirty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de Transformación </a:t>
            </a:r>
            <a:r>
              <a:rPr lang="es-ES" sz="2400" dirty="0">
                <a:solidFill>
                  <a:schemeClr val="bg1">
                    <a:alpha val="65000"/>
                  </a:schemeClr>
                </a:solidFill>
                <a:latin typeface="Calibri"/>
                <a:ea typeface="Arial" pitchFamily="-65" charset="0"/>
                <a:cs typeface="Calibri"/>
              </a:rPr>
              <a:t>Productiva</a:t>
            </a:r>
          </a:p>
        </p:txBody>
      </p:sp>
      <p:sp>
        <p:nvSpPr>
          <p:cNvPr id="27" name="14 CuadroTexto"/>
          <p:cNvSpPr txBox="1">
            <a:spLocks noChangeArrowheads="1"/>
          </p:cNvSpPr>
          <p:nvPr/>
        </p:nvSpPr>
        <p:spPr bwMode="auto">
          <a:xfrm>
            <a:off x="142875" y="993502"/>
            <a:ext cx="86439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800" dirty="0">
                <a:latin typeface="Calibri" pitchFamily="34" charset="0"/>
              </a:rPr>
              <a:t>Desarrollo de  </a:t>
            </a:r>
            <a:r>
              <a:rPr lang="es-ES" sz="1800" b="1" dirty="0">
                <a:latin typeface="Calibri" pitchFamily="34" charset="0"/>
              </a:rPr>
              <a:t>sectores de clase mundial</a:t>
            </a:r>
            <a:r>
              <a:rPr lang="es-ES" sz="1800" dirty="0">
                <a:latin typeface="Calibri" pitchFamily="34" charset="0"/>
              </a:rPr>
              <a:t> mediante la formulación y ejecución de planes de negocios sectoriales en alianza público-privada, buscando crecimiento económico y generación de más y mejores empleos.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3214696" y="3714759"/>
            <a:ext cx="2571750" cy="10001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/>
              <a:t>Impulsar el desarrollo de</a:t>
            </a:r>
            <a:r>
              <a:rPr lang="es-ES" sz="1400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/>
              <a:t>SECTORES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/>
              <a:t>NUEVOS Y EMERGENTES</a:t>
            </a:r>
          </a:p>
        </p:txBody>
      </p:sp>
      <p:pic>
        <p:nvPicPr>
          <p:cNvPr id="29" name="Picture 7" descr="C:\Documents and Settings\usuario\Escritorio\logo principal sin fond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56" y="1928784"/>
            <a:ext cx="24971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29 Rectángulo redondeado"/>
          <p:cNvSpPr/>
          <p:nvPr/>
        </p:nvSpPr>
        <p:spPr>
          <a:xfrm>
            <a:off x="6143631" y="3714759"/>
            <a:ext cx="2857500" cy="10001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/>
              <a:t>Promover valor agregado, innovación y desarrollo en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/>
              <a:t>SECTORES AGRO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143631" y="4845032"/>
            <a:ext cx="2928937" cy="1076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5" tIns="45658" rIns="91315" bIns="45658">
            <a:spAutoFit/>
          </a:bodyPr>
          <a:lstStyle/>
          <a:p>
            <a:pPr marL="0" lvl="1" defTabSz="911225">
              <a:buSzPct val="90000"/>
            </a:pPr>
            <a:r>
              <a:rPr lang="es-CO" sz="1600">
                <a:solidFill>
                  <a:srgbClr val="000000"/>
                </a:solidFill>
                <a:latin typeface="Calibri" pitchFamily="34" charset="0"/>
              </a:rPr>
              <a:t>Alto potencial en innovación e incorporación de tecnología.</a:t>
            </a:r>
          </a:p>
          <a:p>
            <a:pPr marL="0" lvl="1" defTabSz="911225">
              <a:buSzPct val="90000"/>
            </a:pPr>
            <a:r>
              <a:rPr lang="es-CO" sz="1600">
                <a:solidFill>
                  <a:srgbClr val="000000"/>
                </a:solidFill>
                <a:latin typeface="Calibri" pitchFamily="34" charset="0"/>
              </a:rPr>
              <a:t>Demanda creciente y valor agregado.</a:t>
            </a:r>
          </a:p>
        </p:txBody>
      </p:sp>
      <p:sp>
        <p:nvSpPr>
          <p:cNvPr id="32" name="31 Estrella de 6 puntas"/>
          <p:cNvSpPr/>
          <p:nvPr/>
        </p:nvSpPr>
        <p:spPr>
          <a:xfrm>
            <a:off x="8429657" y="3214659"/>
            <a:ext cx="714375" cy="714375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100" b="1" dirty="0">
                <a:solidFill>
                  <a:schemeClr val="tx2"/>
                </a:solidFill>
              </a:rPr>
              <a:t>2010</a:t>
            </a:r>
          </a:p>
        </p:txBody>
      </p:sp>
      <p:pic>
        <p:nvPicPr>
          <p:cNvPr id="33" name="Picture 6" descr="C:\Documents and Settings\usuario\Escritorio\logo 2 tranparen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68" y="3286096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C:\Documents and Settings\usuario\Escritorio\logo 2 tranparen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6" y="321785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34 Conector recto"/>
          <p:cNvCxnSpPr/>
          <p:nvPr/>
        </p:nvCxnSpPr>
        <p:spPr>
          <a:xfrm rot="5400000" flipH="1" flipV="1">
            <a:off x="2870206" y="1692246"/>
            <a:ext cx="152400" cy="289242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16200000" flipV="1">
            <a:off x="4298956" y="3155921"/>
            <a:ext cx="223837" cy="365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rot="16200000" flipV="1">
            <a:off x="5906299" y="1548578"/>
            <a:ext cx="223837" cy="3251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3143261" y="4787882"/>
            <a:ext cx="2928937" cy="132331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5" tIns="45658" rIns="91315" bIns="45658">
            <a:spAutoFit/>
          </a:bodyPr>
          <a:lstStyle/>
          <a:p>
            <a:pPr marL="0" lvl="1" defTabSz="911225">
              <a:buSzPct val="90000"/>
            </a:pPr>
            <a:r>
              <a:rPr lang="es-CO" sz="1600" dirty="0">
                <a:solidFill>
                  <a:srgbClr val="000000"/>
                </a:solidFill>
                <a:latin typeface="Calibri" pitchFamily="34" charset="0"/>
              </a:rPr>
              <a:t>Alto potencial de crecimiento en </a:t>
            </a:r>
            <a:r>
              <a:rPr lang="es-CO" sz="1600" dirty="0" smtClean="0">
                <a:solidFill>
                  <a:srgbClr val="000000"/>
                </a:solidFill>
                <a:latin typeface="Calibri" pitchFamily="34" charset="0"/>
              </a:rPr>
              <a:t>Colombia, mayor </a:t>
            </a:r>
            <a:r>
              <a:rPr lang="es-CO" sz="1600" dirty="0">
                <a:solidFill>
                  <a:srgbClr val="000000"/>
                </a:solidFill>
                <a:latin typeface="Calibri" pitchFamily="34" charset="0"/>
              </a:rPr>
              <a:t>y creciente demanda en el mundo.</a:t>
            </a:r>
          </a:p>
          <a:p>
            <a:pPr marL="0" lvl="1" defTabSz="911225">
              <a:buSzPct val="90000"/>
            </a:pPr>
            <a:r>
              <a:rPr lang="es-CO" sz="1600" dirty="0">
                <a:solidFill>
                  <a:srgbClr val="000000"/>
                </a:solidFill>
                <a:latin typeface="Calibri" pitchFamily="34" charset="0"/>
              </a:rPr>
              <a:t>Intensivos en tecnología y conocimiento.</a:t>
            </a:r>
          </a:p>
        </p:txBody>
      </p:sp>
      <p:pic>
        <p:nvPicPr>
          <p:cNvPr id="43" name="Picture 6" descr="C:\Documents and Settings\usuario\Escritorio\logo 2 tranparen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1" y="321465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285743" y="4860926"/>
            <a:ext cx="3357563" cy="1354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5" tIns="45658" rIns="91315" bIns="45658">
            <a:spAutoFit/>
          </a:bodyPr>
          <a:lstStyle/>
          <a:p>
            <a:pPr marL="0" lvl="1" defTabSz="911225">
              <a:buSzPct val="90000"/>
              <a:defRPr/>
            </a:pPr>
            <a:r>
              <a:rPr lang="es-CO" sz="1600" dirty="0">
                <a:solidFill>
                  <a:srgbClr val="000000"/>
                </a:solidFill>
                <a:latin typeface="Calibri" pitchFamily="34" charset="0"/>
              </a:rPr>
              <a:t>Evolución dentro del sector.</a:t>
            </a:r>
          </a:p>
          <a:p>
            <a:pPr marL="0" lvl="1" defTabSz="911225">
              <a:buSzPct val="90000"/>
              <a:defRPr/>
            </a:pPr>
            <a:r>
              <a:rPr lang="es-CO" sz="1600" dirty="0">
                <a:solidFill>
                  <a:srgbClr val="000000"/>
                </a:solidFill>
                <a:latin typeface="Calibri" pitchFamily="34" charset="0"/>
              </a:rPr>
              <a:t>Agregación de valor.</a:t>
            </a:r>
          </a:p>
          <a:p>
            <a:pPr marL="0" lvl="1" defTabSz="911225">
              <a:buSzPct val="90000"/>
              <a:defRPr/>
            </a:pPr>
            <a:r>
              <a:rPr lang="es-CO" sz="1600" dirty="0">
                <a:solidFill>
                  <a:srgbClr val="000000"/>
                </a:solidFill>
                <a:latin typeface="Calibri" pitchFamily="34" charset="0"/>
              </a:rPr>
              <a:t>Investigación + Desarrollo + Innovación.</a:t>
            </a:r>
          </a:p>
          <a:p>
            <a:pPr marL="142875" lvl="1" indent="-141288" defTabSz="911225">
              <a:buSzPct val="90000"/>
              <a:defRPr/>
            </a:pPr>
            <a:endParaRPr lang="es-CO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0" y="5947966"/>
            <a:ext cx="3000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solidFill>
                  <a:srgbClr val="FF0000"/>
                </a:solidFill>
              </a:rPr>
              <a:t>AUTOPARTES y VEHÍCULOS</a:t>
            </a:r>
            <a:endParaRPr lang="de-DE" sz="1400" b="1" dirty="0">
              <a:solidFill>
                <a:srgbClr val="FF0000"/>
              </a:solidFill>
            </a:endParaRPr>
          </a:p>
        </p:txBody>
      </p:sp>
      <p:sp>
        <p:nvSpPr>
          <p:cNvPr id="20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xfrm>
            <a:off x="7010400" y="6629400"/>
            <a:ext cx="1905000" cy="168275"/>
          </a:xfrm>
          <a:noFill/>
        </p:spPr>
        <p:txBody>
          <a:bodyPr/>
          <a:lstStyle/>
          <a:p>
            <a:pPr algn="r"/>
            <a:fld id="{E38F2E0B-9EC2-46D4-B988-CAE5D39F3244}" type="slidenum">
              <a:rPr lang="es-ES_tradnl" sz="110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pPr algn="r"/>
              <a:t>21</a:t>
            </a:fld>
            <a:endParaRPr lang="es-ES_tradnl" sz="1100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122238" y="0"/>
            <a:ext cx="552988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2813" eaLnBrk="0" hangingPunct="0"/>
            <a:r>
              <a:rPr lang="es-ES_tradnl" sz="2400" dirty="0" smtClean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Se tiene un plan de negocios con una </a:t>
            </a:r>
            <a:r>
              <a:rPr lang="es-ES_tradnl" sz="2400" dirty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aspiració</a:t>
            </a:r>
            <a:r>
              <a:rPr lang="es-ES_tradnl" altLang="ja-JP" sz="2400" dirty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n de largo plazo</a:t>
            </a:r>
            <a:endParaRPr lang="es-ES_tradnl" sz="2400" dirty="0">
              <a:solidFill>
                <a:schemeClr val="bg1"/>
              </a:solidFill>
              <a:latin typeface="Calibri"/>
              <a:ea typeface="Arial" pitchFamily="-65" charset="0"/>
              <a:cs typeface="Calibri"/>
            </a:endParaRPr>
          </a:p>
        </p:txBody>
      </p:sp>
      <p:sp>
        <p:nvSpPr>
          <p:cNvPr id="269316" name="Rectangle 7"/>
          <p:cNvSpPr>
            <a:spLocks noChangeArrowheads="1"/>
          </p:cNvSpPr>
          <p:nvPr/>
        </p:nvSpPr>
        <p:spPr bwMode="auto">
          <a:xfrm>
            <a:off x="212725" y="4287838"/>
            <a:ext cx="2376488" cy="119856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CO" sz="1400" dirty="0" err="1" smtClean="0">
                <a:solidFill>
                  <a:srgbClr val="000000"/>
                </a:solidFill>
                <a:latin typeface="Calibri" pitchFamily="34" charset="0"/>
              </a:rPr>
              <a:t>Acolfa</a:t>
            </a:r>
            <a:endParaRPr lang="es-CO" sz="1400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s-CO" sz="14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CO" sz="1400" dirty="0" err="1" smtClean="0">
                <a:solidFill>
                  <a:srgbClr val="000000"/>
                </a:solidFill>
                <a:latin typeface="Calibri" pitchFamily="34" charset="0"/>
              </a:rPr>
              <a:t>Andi</a:t>
            </a:r>
            <a:r>
              <a:rPr lang="es-CO" sz="1400" dirty="0" smtClean="0">
                <a:solidFill>
                  <a:srgbClr val="000000"/>
                </a:solidFill>
                <a:latin typeface="Calibri" pitchFamily="34" charset="0"/>
              </a:rPr>
              <a:t> – Cámara Automotriz</a:t>
            </a:r>
            <a:endParaRPr lang="es-CO" sz="14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itchFamily="34" charset="0"/>
              </a:rPr>
              <a:t> Comit</a:t>
            </a:r>
            <a:r>
              <a:rPr lang="es-CO" altLang="ja-JP" sz="140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é Sectorial </a:t>
            </a:r>
          </a:p>
          <a:p>
            <a:pPr>
              <a:lnSpc>
                <a:spcPct val="90000"/>
              </a:lnSpc>
            </a:pPr>
            <a:r>
              <a:rPr lang="es-CO" altLang="ja-JP" sz="140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   (empresarios)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CO" altLang="ja-JP" sz="140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 Empresas</a:t>
            </a:r>
            <a:endParaRPr lang="es-CO" sz="1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9317" name="Freeform 7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228600" y="3771900"/>
            <a:ext cx="2362200" cy="3952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es-CO" sz="1800" b="1">
                <a:solidFill>
                  <a:schemeClr val="bg1"/>
                </a:solidFill>
                <a:latin typeface="Calibri" pitchFamily="34" charset="0"/>
              </a:rPr>
              <a:t>SECTOR PRIVADO</a:t>
            </a:r>
            <a:endParaRPr lang="es-CO" sz="1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9318" name="Freeform 7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52400" y="1428736"/>
            <a:ext cx="2438400" cy="3952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es-CO" sz="1800" b="1">
                <a:solidFill>
                  <a:schemeClr val="bg1"/>
                </a:solidFill>
                <a:latin typeface="Calibri" pitchFamily="34" charset="0"/>
              </a:rPr>
              <a:t>SECTOR P</a:t>
            </a:r>
            <a:r>
              <a:rPr lang="es-CO" altLang="ja-JP" sz="1800" b="1">
                <a:solidFill>
                  <a:schemeClr val="bg1"/>
                </a:solidFill>
                <a:latin typeface="Calibri" pitchFamily="34" charset="0"/>
                <a:ea typeface="ＭＳ Ｐゴシック" charset="-128"/>
              </a:rPr>
              <a:t>ÚBLICO</a:t>
            </a:r>
            <a:endParaRPr lang="es-CO" sz="18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9319" name="Rectangle 7"/>
          <p:cNvSpPr>
            <a:spLocks noChangeArrowheads="1"/>
          </p:cNvSpPr>
          <p:nvPr/>
        </p:nvSpPr>
        <p:spPr bwMode="auto">
          <a:xfrm>
            <a:off x="169863" y="1963738"/>
            <a:ext cx="2376487" cy="119856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itchFamily="34" charset="0"/>
              </a:rPr>
              <a:t> Ministerio de Comercio</a:t>
            </a:r>
          </a:p>
          <a:p>
            <a:pPr>
              <a:buFontTx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CO" sz="1200" dirty="0" smtClean="0">
                <a:solidFill>
                  <a:srgbClr val="000000"/>
                </a:solidFill>
                <a:latin typeface="Calibri" pitchFamily="34" charset="0"/>
              </a:rPr>
              <a:t>Ministerios</a:t>
            </a:r>
          </a:p>
          <a:p>
            <a:pPr>
              <a:buFontTx/>
              <a:buChar char="•"/>
            </a:pPr>
            <a:r>
              <a:rPr lang="es-CO" sz="1200" dirty="0" smtClean="0">
                <a:solidFill>
                  <a:srgbClr val="000000"/>
                </a:solidFill>
                <a:latin typeface="Calibri" pitchFamily="34" charset="0"/>
              </a:rPr>
              <a:t> SENA – Colciencias </a:t>
            </a:r>
            <a:endParaRPr lang="es-CO" sz="12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es-CO" sz="12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CO" sz="1200" dirty="0" err="1" smtClean="0">
                <a:solidFill>
                  <a:srgbClr val="000000"/>
                </a:solidFill>
                <a:latin typeface="Calibri" pitchFamily="34" charset="0"/>
              </a:rPr>
              <a:t>Proexport</a:t>
            </a:r>
            <a:endParaRPr lang="es-CO" sz="12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es-CO" sz="12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CO" sz="1200" dirty="0" err="1" smtClean="0">
                <a:solidFill>
                  <a:srgbClr val="000000"/>
                </a:solidFill>
                <a:latin typeface="Calibri" pitchFamily="34" charset="0"/>
              </a:rPr>
              <a:t>Bancoldex</a:t>
            </a:r>
            <a:endParaRPr lang="es-CO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9320" name="Freeform 7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-5399994">
            <a:off x="845344" y="3269456"/>
            <a:ext cx="4038600" cy="39528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es-CO" sz="1800" b="1">
                <a:solidFill>
                  <a:schemeClr val="folHlink"/>
                </a:solidFill>
                <a:latin typeface="Calibri" pitchFamily="34" charset="0"/>
              </a:rPr>
              <a:t>ACADEMIA</a:t>
            </a:r>
          </a:p>
        </p:txBody>
      </p:sp>
      <p:sp>
        <p:nvSpPr>
          <p:cNvPr id="269321" name="Oval 9"/>
          <p:cNvSpPr>
            <a:spLocks noChangeArrowheads="1"/>
          </p:cNvSpPr>
          <p:nvPr/>
        </p:nvSpPr>
        <p:spPr bwMode="auto">
          <a:xfrm>
            <a:off x="1219200" y="3276600"/>
            <a:ext cx="381000" cy="381000"/>
          </a:xfrm>
          <a:prstGeom prst="ellips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2400">
                <a:solidFill>
                  <a:srgbClr val="FF0000"/>
                </a:solidFill>
              </a:rPr>
              <a:t>+</a:t>
            </a:r>
            <a:endParaRPr lang="es-ES_tradnl" sz="1800"/>
          </a:p>
        </p:txBody>
      </p:sp>
      <p:sp>
        <p:nvSpPr>
          <p:cNvPr id="269322" name="AutoShape 10"/>
          <p:cNvSpPr>
            <a:spLocks noChangeArrowheads="1"/>
          </p:cNvSpPr>
          <p:nvPr/>
        </p:nvSpPr>
        <p:spPr bwMode="auto">
          <a:xfrm>
            <a:off x="3200400" y="1295400"/>
            <a:ext cx="1227584" cy="3886200"/>
          </a:xfrm>
          <a:prstGeom prst="rightArrow">
            <a:avLst>
              <a:gd name="adj1" fmla="val 77204"/>
              <a:gd name="adj2" fmla="val 45995"/>
            </a:avLst>
          </a:prstGeom>
          <a:gradFill rotWithShape="0">
            <a:gsLst>
              <a:gs pos="0">
                <a:srgbClr val="FFFF00"/>
              </a:gs>
              <a:gs pos="100000">
                <a:srgbClr val="FFFFD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s-ES_tradnl" sz="1400" b="1" dirty="0">
                <a:latin typeface="Calibri" pitchFamily="34" charset="0"/>
              </a:rPr>
              <a:t>EJECUCI</a:t>
            </a:r>
            <a:r>
              <a:rPr lang="es-ES_tradnl" altLang="ja-JP" sz="1400" b="1" dirty="0">
                <a:latin typeface="Calibri" pitchFamily="34" charset="0"/>
                <a:ea typeface="ＭＳ Ｐゴシック" charset="-128"/>
              </a:rPr>
              <a:t>ÓN</a:t>
            </a:r>
          </a:p>
          <a:p>
            <a:r>
              <a:rPr lang="es-ES_tradnl" altLang="ja-JP" sz="1400" b="1" dirty="0">
                <a:latin typeface="Calibri" pitchFamily="34" charset="0"/>
                <a:ea typeface="ＭＳ Ｐゴシック" charset="-128"/>
              </a:rPr>
              <a:t>DEL PLAN DE</a:t>
            </a:r>
          </a:p>
          <a:p>
            <a:r>
              <a:rPr lang="es-ES_tradnl" altLang="ja-JP" sz="1400" b="1" dirty="0">
                <a:latin typeface="Calibri" pitchFamily="34" charset="0"/>
                <a:ea typeface="ＭＳ Ｐゴシック" charset="-128"/>
              </a:rPr>
              <a:t>NEGOCIOS</a:t>
            </a:r>
            <a:endParaRPr lang="es-ES_tradnl" sz="1400" b="1" dirty="0">
              <a:latin typeface="Calibri" pitchFamily="34" charset="0"/>
            </a:endParaRPr>
          </a:p>
        </p:txBody>
      </p:sp>
      <p:sp>
        <p:nvSpPr>
          <p:cNvPr id="269323" name="Rectangle 12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499992" y="902905"/>
            <a:ext cx="4419600" cy="5478423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 defTabSz="931863" eaLnBrk="0" hangingPunct="0">
              <a:buSzPct val="120000"/>
            </a:pPr>
            <a:endParaRPr lang="es-CO" altLang="zh-CN" sz="1800" dirty="0">
              <a:latin typeface="Calibri" pitchFamily="34" charset="0"/>
              <a:ea typeface="SimSun"/>
              <a:cs typeface="SimSun"/>
            </a:endParaRPr>
          </a:p>
          <a:p>
            <a:pPr marL="342900" indent="-342900" defTabSz="931863" eaLnBrk="0" hangingPunct="0">
              <a:buSzPct val="120000"/>
            </a:pP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  En </a:t>
            </a:r>
            <a:r>
              <a:rPr lang="es-CO" altLang="zh-CN" sz="1800" dirty="0">
                <a:latin typeface="Calibri" pitchFamily="34" charset="0"/>
                <a:ea typeface="SimSun"/>
                <a:cs typeface="SimSun"/>
              </a:rPr>
              <a:t>el 2032 Colombia será reconocido como </a:t>
            </a: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un   </a:t>
            </a:r>
          </a:p>
          <a:p>
            <a:pPr marL="342900" indent="-342900" defTabSz="931863" eaLnBrk="0" hangingPunct="0">
              <a:buSzPct val="120000"/>
            </a:pPr>
            <a:r>
              <a:rPr lang="es-CO" altLang="zh-CN" sz="1800" b="1" dirty="0" smtClean="0">
                <a:latin typeface="Calibri" pitchFamily="34" charset="0"/>
                <a:ea typeface="SimSun"/>
                <a:cs typeface="SimSun"/>
              </a:rPr>
              <a:t>  país </a:t>
            </a:r>
            <a:r>
              <a:rPr lang="es-CO" altLang="zh-CN" sz="1800" b="1" dirty="0">
                <a:latin typeface="Calibri" pitchFamily="34" charset="0"/>
                <a:ea typeface="SimSun"/>
                <a:cs typeface="SimSun"/>
              </a:rPr>
              <a:t>líder exportador en el mercado de </a:t>
            </a:r>
            <a:endParaRPr lang="es-CO" altLang="zh-CN" sz="1800" b="1" dirty="0" smtClean="0">
              <a:latin typeface="Calibri" pitchFamily="34" charset="0"/>
              <a:ea typeface="SimSun"/>
              <a:cs typeface="SimSun"/>
            </a:endParaRPr>
          </a:p>
          <a:p>
            <a:pPr marL="342900" indent="-342900" defTabSz="931863" eaLnBrk="0" hangingPunct="0">
              <a:buSzPct val="120000"/>
            </a:pPr>
            <a:r>
              <a:rPr lang="es-CO" altLang="zh-CN" sz="1800" b="1" dirty="0" smtClean="0">
                <a:latin typeface="Calibri" pitchFamily="34" charset="0"/>
                <a:ea typeface="SimSun"/>
                <a:cs typeface="SimSun"/>
              </a:rPr>
              <a:t>  autopartes</a:t>
            </a:r>
            <a:r>
              <a:rPr lang="es-CO" altLang="zh-CN" sz="1800" b="1" dirty="0">
                <a:latin typeface="Calibri" pitchFamily="34" charset="0"/>
                <a:ea typeface="SimSun"/>
                <a:cs typeface="SimSun"/>
              </a:rPr>
              <a:t>, generando ingresos por $ 10 mil </a:t>
            </a:r>
            <a:endParaRPr lang="es-CO" altLang="zh-CN" sz="1800" b="1" dirty="0" smtClean="0">
              <a:latin typeface="Calibri" pitchFamily="34" charset="0"/>
              <a:ea typeface="SimSun"/>
              <a:cs typeface="SimSun"/>
            </a:endParaRPr>
          </a:p>
          <a:p>
            <a:pPr marL="342900" indent="-342900" defTabSz="931863" eaLnBrk="0" hangingPunct="0">
              <a:buSzPct val="120000"/>
            </a:pPr>
            <a:r>
              <a:rPr lang="es-CO" altLang="zh-CN" sz="1800" b="1" dirty="0" smtClean="0">
                <a:latin typeface="Calibri" pitchFamily="34" charset="0"/>
                <a:ea typeface="SimSun"/>
                <a:cs typeface="SimSun"/>
              </a:rPr>
              <a:t>  millones </a:t>
            </a:r>
            <a:r>
              <a:rPr lang="es-CO" altLang="zh-CN" sz="1800" b="1" dirty="0">
                <a:latin typeface="Calibri" pitchFamily="34" charset="0"/>
                <a:ea typeface="SimSun"/>
                <a:cs typeface="SimSun"/>
              </a:rPr>
              <a:t>de dólares</a:t>
            </a:r>
            <a:r>
              <a:rPr lang="es-CO" altLang="zh-CN" sz="1800" dirty="0">
                <a:latin typeface="Calibri" pitchFamily="34" charset="0"/>
                <a:ea typeface="SimSun"/>
                <a:cs typeface="SimSun"/>
              </a:rPr>
              <a:t> con un posicionamiento </a:t>
            </a:r>
            <a:endParaRPr lang="es-CO" altLang="zh-CN" sz="1800" dirty="0" smtClean="0">
              <a:latin typeface="Calibri" pitchFamily="34" charset="0"/>
              <a:ea typeface="SimSun"/>
              <a:cs typeface="SimSun"/>
            </a:endParaRPr>
          </a:p>
          <a:p>
            <a:pPr marL="342900" indent="-342900" defTabSz="931863" eaLnBrk="0" hangingPunct="0">
              <a:buSzPct val="120000"/>
            </a:pP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  de campeón </a:t>
            </a:r>
            <a:r>
              <a:rPr lang="es-CO" altLang="zh-CN" sz="1800" dirty="0">
                <a:latin typeface="Calibri" pitchFamily="34" charset="0"/>
                <a:ea typeface="SimSun"/>
                <a:cs typeface="SimSun"/>
              </a:rPr>
              <a:t>regional en </a:t>
            </a: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segmentos </a:t>
            </a:r>
          </a:p>
          <a:p>
            <a:pPr marL="342900" indent="-342900" defTabSz="931863" eaLnBrk="0" hangingPunct="0">
              <a:buSzPct val="120000"/>
            </a:pP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  específicos </a:t>
            </a:r>
            <a:r>
              <a:rPr lang="es-CO" altLang="zh-CN" sz="1800" dirty="0">
                <a:latin typeface="Calibri" pitchFamily="34" charset="0"/>
                <a:ea typeface="SimSun"/>
                <a:cs typeface="SimSun"/>
              </a:rPr>
              <a:t>de </a:t>
            </a: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partes</a:t>
            </a:r>
            <a:endParaRPr lang="es-CO" altLang="zh-CN" sz="1800" dirty="0">
              <a:latin typeface="Calibri" pitchFamily="34" charset="0"/>
              <a:ea typeface="SimSun"/>
              <a:cs typeface="SimSun"/>
            </a:endParaRPr>
          </a:p>
          <a:p>
            <a:pPr marL="342900" indent="-342900" defTabSz="931863" eaLnBrk="0" hangingPunct="0">
              <a:buSzPct val="120000"/>
            </a:pPr>
            <a:endParaRPr lang="es-CO" altLang="zh-CN" sz="1800" dirty="0">
              <a:latin typeface="Calibri" pitchFamily="34" charset="0"/>
              <a:ea typeface="SimSun"/>
              <a:cs typeface="SimSun"/>
            </a:endParaRPr>
          </a:p>
          <a:p>
            <a:pPr marL="342900" indent="-342900" defTabSz="931863" eaLnBrk="0" hangingPunct="0">
              <a:buSzPct val="120000"/>
            </a:pPr>
            <a:r>
              <a:rPr lang="es-CO" altLang="zh-CN" sz="1800" dirty="0">
                <a:latin typeface="Calibri" pitchFamily="34" charset="0"/>
                <a:ea typeface="SimSun"/>
                <a:cs typeface="SimSun"/>
              </a:rPr>
              <a:t> </a:t>
            </a:r>
            <a:r>
              <a:rPr lang="es-CO" altLang="zh-CN" sz="1800" dirty="0" smtClean="0">
                <a:latin typeface="Calibri" pitchFamily="34" charset="0"/>
                <a:ea typeface="SimSun"/>
                <a:cs typeface="SimSun"/>
              </a:rPr>
              <a:t> Para </a:t>
            </a:r>
            <a:r>
              <a:rPr lang="es-CO" altLang="zh-CN" sz="1800" dirty="0">
                <a:latin typeface="Calibri" pitchFamily="34" charset="0"/>
                <a:ea typeface="SimSun"/>
                <a:cs typeface="SimSun"/>
              </a:rPr>
              <a:t>esto Colombia:</a:t>
            </a:r>
          </a:p>
          <a:p>
            <a:pPr marL="342900" indent="-342900" defTabSz="931863" eaLnBrk="0" hangingPunct="0">
              <a:buSzPct val="120000"/>
            </a:pPr>
            <a:endParaRPr lang="es-CO" altLang="zh-CN" sz="1800" dirty="0">
              <a:latin typeface="Calibri" pitchFamily="34" charset="0"/>
              <a:ea typeface="SimSun"/>
              <a:cs typeface="SimSun"/>
            </a:endParaRP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	Habrá desarrollado </a:t>
            </a:r>
            <a:r>
              <a:rPr lang="es-CO" altLang="zh-CN" sz="1600" b="1" u="sng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alternativas sólidas de </a:t>
            </a: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b="1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	</a:t>
            </a:r>
            <a:r>
              <a:rPr lang="es-CO" altLang="zh-CN" sz="1600" b="1" u="sng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ensamble</a:t>
            </a: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, con una propuesta especializada y </a:t>
            </a: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	competitiva a nivel regional, que le permitirá </a:t>
            </a: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	enfocarse en la exportación de vehículos</a:t>
            </a:r>
          </a:p>
          <a:p>
            <a:pPr marL="150813" lvl="1" indent="-149225" defTabSz="931863" eaLnBrk="0" hangingPunct="0">
              <a:buSzPct val="120000"/>
            </a:pPr>
            <a:endParaRPr lang="es-CO" altLang="zh-CN" sz="1600" dirty="0">
              <a:latin typeface="Calibri" pitchFamily="34" charset="0"/>
              <a:ea typeface="SimSun"/>
              <a:cs typeface="SimSun"/>
            </a:endParaRP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	Habrá </a:t>
            </a:r>
            <a:r>
              <a:rPr lang="es-CO" altLang="zh-CN" sz="1600" b="1" u="sng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consolidado su presencia en nichos </a:t>
            </a: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b="1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	</a:t>
            </a:r>
            <a:r>
              <a:rPr lang="es-CO" altLang="zh-CN" sz="1600" b="1" u="sng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exportadores</a:t>
            </a:r>
            <a:r>
              <a:rPr lang="es-CO" altLang="zh-CN" sz="1600" u="sng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 </a:t>
            </a: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de autopartes</a:t>
            </a:r>
          </a:p>
          <a:p>
            <a:pPr marL="150813" lvl="1" indent="-149225" defTabSz="931863" eaLnBrk="0" hangingPunct="0">
              <a:buSzPct val="120000"/>
            </a:pPr>
            <a:endParaRPr lang="es-CO" altLang="zh-CN" sz="1600" dirty="0">
              <a:latin typeface="Calibri" pitchFamily="34" charset="0"/>
              <a:ea typeface="SimSun"/>
              <a:cs typeface="SimSun"/>
            </a:endParaRPr>
          </a:p>
          <a:p>
            <a:pPr marL="150813" lvl="1" indent="-149225" defTabSz="931863" eaLnBrk="0" hangingPunct="0">
              <a:buSzPct val="120000"/>
            </a:pP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	Será </a:t>
            </a:r>
            <a:r>
              <a:rPr lang="es-CO" altLang="zh-CN" sz="1600" b="1" u="sng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distintivo en partes especializadas</a:t>
            </a:r>
            <a:r>
              <a:rPr lang="es-CO" altLang="zh-CN" sz="1600" dirty="0">
                <a:solidFill>
                  <a:srgbClr val="00B050"/>
                </a:solidFill>
                <a:latin typeface="Calibri" pitchFamily="34" charset="0"/>
                <a:ea typeface="SimSun"/>
                <a:cs typeface="SimSun"/>
              </a:rPr>
              <a:t> </a:t>
            </a:r>
            <a:r>
              <a:rPr lang="es-CO" altLang="zh-CN" sz="1600" dirty="0">
                <a:latin typeface="Calibri" pitchFamily="34" charset="0"/>
                <a:ea typeface="SimSun"/>
                <a:cs typeface="SimSun"/>
              </a:rPr>
              <a:t>para ciertas tecnologías emergentes</a:t>
            </a:r>
          </a:p>
          <a:p>
            <a:pPr marL="150813" lvl="1" indent="-149225" defTabSz="931863" eaLnBrk="0" hangingPunct="0">
              <a:buSzPct val="120000"/>
            </a:pPr>
            <a:endParaRPr lang="es-CO" altLang="zh-CN" sz="1600" dirty="0">
              <a:latin typeface="Calibri" pitchFamily="34" charset="0"/>
              <a:ea typeface="SimSun"/>
              <a:cs typeface="SimSu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arcador de contenido"/>
          <p:cNvSpPr>
            <a:spLocks/>
          </p:cNvSpPr>
          <p:nvPr/>
        </p:nvSpPr>
        <p:spPr bwMode="auto">
          <a:xfrm>
            <a:off x="251520" y="836712"/>
            <a:ext cx="889248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79388" lvl="1" indent="-179388">
              <a:buClr>
                <a:schemeClr val="tx2"/>
              </a:buClr>
              <a:buSzPct val="126000"/>
              <a:buFont typeface="Arial" pitchFamily="34" charset="0"/>
              <a:buChar char="•"/>
            </a:pPr>
            <a:r>
              <a:rPr lang="es-CO" sz="2400" dirty="0" smtClean="0">
                <a:latin typeface="Calibri" pitchFamily="-65" charset="0"/>
                <a:cs typeface="Segoe UI" pitchFamily="34" charset="0"/>
              </a:rPr>
              <a:t>Se han realizado más de 60 actividades participativas e informativas a la sociedad civil, durante las cuales se presentó el estado de la negociación en todas las áreas. </a:t>
            </a:r>
            <a:endParaRPr lang="es-ES" sz="2400" dirty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ES" sz="2400" dirty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CO" sz="2400" dirty="0" smtClean="0">
                <a:latin typeface="Calibri" pitchFamily="-65" charset="0"/>
                <a:cs typeface="Segoe UI" pitchFamily="34" charset="0"/>
              </a:rPr>
              <a:t>19 reuniones de carácter informativo a la sociedad civil con antelación a las rondas, durante las mismas y con posterioridad a su ejecución con la participación del Jefe Negociador y los Negociadores temáticos</a:t>
            </a:r>
            <a:r>
              <a:rPr lang="es-ES" sz="2400" dirty="0" smtClean="0">
                <a:latin typeface="Calibri" pitchFamily="-65" charset="0"/>
                <a:cs typeface="Segoe UI" pitchFamily="34" charset="0"/>
              </a:rPr>
              <a:t>. </a:t>
            </a: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ES" sz="2400" dirty="0" smtClean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CO" sz="2400" dirty="0" smtClean="0">
                <a:latin typeface="Calibri" pitchFamily="-65" charset="0"/>
                <a:cs typeface="Segoe UI" pitchFamily="34" charset="0"/>
              </a:rPr>
              <a:t>31 reuniones sectoriales lideradas por los negociadores en las diferentes áreas de negociación que incluyen acceso a mercados agrícolas e industriales, servicios e inversión, compras oficiales, entre otras temáticas que hacen parte del TLC.</a:t>
            </a: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endParaRPr lang="es-CO" sz="2400" dirty="0" smtClean="0">
              <a:latin typeface="Calibri" pitchFamily="-65" charset="0"/>
              <a:cs typeface="Segoe UI" pitchFamily="34" charset="0"/>
            </a:endParaRPr>
          </a:p>
          <a:p>
            <a:pPr marL="179388" lvl="1" indent="-179388">
              <a:buClr>
                <a:schemeClr val="tx2"/>
              </a:buClr>
              <a:buSzPct val="126000"/>
              <a:buFont typeface="Arial" charset="0"/>
              <a:buChar char="•"/>
            </a:pPr>
            <a:r>
              <a:rPr lang="es-CO" sz="2400" dirty="0" smtClean="0">
                <a:latin typeface="Calibri" pitchFamily="-65" charset="0"/>
                <a:cs typeface="Segoe UI" pitchFamily="34" charset="0"/>
              </a:rPr>
              <a:t>También se han convocado durante las negociaciones 5 reuniones con los representantes de las Centrales Obreras y 5 con los representantes de los grupos étnicos nacionales.</a:t>
            </a:r>
            <a:endParaRPr lang="es-ES_tradnl" sz="1800" b="1" i="1" dirty="0">
              <a:latin typeface="Calibri" pitchFamily="-65" charset="0"/>
              <a:cs typeface="Calibri" pitchFamily="-65" charset="0"/>
            </a:endParaRPr>
          </a:p>
        </p:txBody>
      </p:sp>
      <p:sp>
        <p:nvSpPr>
          <p:cNvPr id="6" name="1 Título"/>
          <p:cNvSpPr>
            <a:spLocks/>
          </p:cNvSpPr>
          <p:nvPr/>
        </p:nvSpPr>
        <p:spPr bwMode="white">
          <a:xfrm>
            <a:off x="251520" y="304800"/>
            <a:ext cx="597666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Calibri"/>
                <a:ea typeface="Arial" pitchFamily="-65" charset="0"/>
                <a:cs typeface="Calibri"/>
              </a:rPr>
              <a:t>Debates públicos con la Sociedad Civil</a:t>
            </a:r>
            <a:endParaRPr lang="es-ES" sz="1800" b="1" dirty="0">
              <a:solidFill>
                <a:schemeClr val="bg1"/>
              </a:solidFill>
              <a:latin typeface="Calibri"/>
              <a:ea typeface="Arial" pitchFamily="-65" charset="0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5"/>
          <p:cNvSpPr txBox="1">
            <a:spLocks noChangeArrowheads="1"/>
          </p:cNvSpPr>
          <p:nvPr/>
        </p:nvSpPr>
        <p:spPr bwMode="auto">
          <a:xfrm>
            <a:off x="1115616" y="1097443"/>
            <a:ext cx="6985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>
              <a:defRPr/>
            </a:pPr>
            <a:r>
              <a:rPr lang="en-US" sz="3200" b="1" dirty="0" smtClean="0">
                <a:latin typeface="+mn-lt"/>
              </a:rPr>
              <a:t>ESTADO </a:t>
            </a:r>
            <a:r>
              <a:rPr lang="en-US" sz="3200" b="1" dirty="0" smtClean="0">
                <a:latin typeface="+mn-lt"/>
              </a:rPr>
              <a:t>DE </a:t>
            </a:r>
            <a:r>
              <a:rPr lang="en-US" sz="3200" b="1" dirty="0" smtClean="0">
                <a:latin typeface="+mn-lt"/>
              </a:rPr>
              <a:t>LA </a:t>
            </a:r>
            <a:r>
              <a:rPr lang="en-US" sz="3200" b="1" dirty="0" smtClean="0">
                <a:latin typeface="+mn-lt"/>
              </a:rPr>
              <a:t>NEGOCIACION</a:t>
            </a:r>
            <a:endParaRPr lang="en-US" sz="3200" b="1" dirty="0" smtClean="0">
              <a:latin typeface="+mn-lt"/>
            </a:endParaRPr>
          </a:p>
          <a:p>
            <a:pPr algn="ctr">
              <a:defRPr/>
            </a:pPr>
            <a:r>
              <a:rPr lang="en-US" sz="3200" b="1" dirty="0" smtClean="0">
                <a:latin typeface="+mn-lt"/>
              </a:rPr>
              <a:t>TLC Colombia </a:t>
            </a:r>
            <a:r>
              <a:rPr lang="en-US" sz="3200" b="1" dirty="0" err="1" smtClean="0">
                <a:latin typeface="+mn-lt"/>
              </a:rPr>
              <a:t>Corea</a:t>
            </a:r>
            <a:endParaRPr lang="en-US" sz="3200" b="1" dirty="0">
              <a:latin typeface="+mn-lt"/>
            </a:endParaRPr>
          </a:p>
          <a:p>
            <a:pPr algn="ctr">
              <a:defRPr/>
            </a:pPr>
            <a:endParaRPr lang="en-US" sz="3200" b="1" dirty="0"/>
          </a:p>
          <a:p>
            <a:pPr algn="ctr">
              <a:defRPr/>
            </a:pPr>
            <a:endParaRPr lang="en-US" sz="3200" b="1" dirty="0"/>
          </a:p>
          <a:p>
            <a:pPr algn="ctr"/>
            <a:endParaRPr lang="es-CO" sz="2800" b="1" dirty="0" smtClean="0">
              <a:latin typeface="+mn-lt"/>
            </a:endParaRPr>
          </a:p>
          <a:p>
            <a:pPr algn="ctr"/>
            <a:r>
              <a:rPr lang="es-CO" sz="2800" b="1" dirty="0" smtClean="0">
                <a:latin typeface="+mn-lt"/>
              </a:rPr>
              <a:t>Javier Gamboa - Jefe Negociador</a:t>
            </a:r>
            <a:endParaRPr lang="es-CO" sz="2800" b="1" dirty="0">
              <a:latin typeface="+mn-lt"/>
            </a:endParaRPr>
          </a:p>
          <a:p>
            <a:pPr algn="ctr"/>
            <a:r>
              <a:rPr lang="es-CO" sz="2800" b="1" dirty="0" smtClean="0">
                <a:latin typeface="+mn-lt"/>
              </a:rPr>
              <a:t>Ministerio </a:t>
            </a:r>
            <a:r>
              <a:rPr lang="es-CO" sz="2800" b="1" dirty="0">
                <a:latin typeface="+mn-lt"/>
              </a:rPr>
              <a:t>de Comercio Industria y Turismo</a:t>
            </a:r>
          </a:p>
          <a:p>
            <a:pPr algn="ctr"/>
            <a:r>
              <a:rPr lang="es-CO" sz="2800" b="1" dirty="0">
                <a:latin typeface="+mn-lt"/>
              </a:rPr>
              <a:t>Comisión II </a:t>
            </a:r>
            <a:r>
              <a:rPr lang="es-CO" sz="2800" b="1" dirty="0" smtClean="0">
                <a:latin typeface="+mn-lt"/>
              </a:rPr>
              <a:t>Constitucional Permanente </a:t>
            </a:r>
            <a:endParaRPr lang="es-CO" sz="2800" b="1" dirty="0">
              <a:latin typeface="+mn-lt"/>
            </a:endParaRPr>
          </a:p>
          <a:p>
            <a:pPr algn="ctr"/>
            <a:r>
              <a:rPr lang="es-CO" sz="2800" b="1" dirty="0" smtClean="0">
                <a:latin typeface="+mn-lt"/>
              </a:rPr>
              <a:t>Septiembre 20 </a:t>
            </a:r>
            <a:r>
              <a:rPr lang="es-CO" sz="2800" b="1" dirty="0">
                <a:latin typeface="+mn-lt"/>
              </a:rPr>
              <a:t>de 2011  </a:t>
            </a:r>
          </a:p>
          <a:p>
            <a:pPr algn="ctr">
              <a:defRPr/>
            </a:pPr>
            <a:endParaRPr lang="es-CO" sz="2400" b="1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89" y="2708920"/>
            <a:ext cx="17756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2337" name="Object 3"/>
          <p:cNvGraphicFramePr>
            <a:graphicFrameLocks noChangeAspect="1"/>
          </p:cNvGraphicFramePr>
          <p:nvPr/>
        </p:nvGraphicFramePr>
        <p:xfrm>
          <a:off x="6156176" y="2780928"/>
          <a:ext cx="1872208" cy="864096"/>
        </p:xfrm>
        <a:graphic>
          <a:graphicData uri="http://schemas.openxmlformats.org/presentationml/2006/ole">
            <p:oleObj spid="_x0000_s237570" r:id="rId4" imgW="3476190" imgH="2314286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/>
          </p:cNvSpPr>
          <p:nvPr/>
        </p:nvSpPr>
        <p:spPr bwMode="white">
          <a:xfrm>
            <a:off x="611560" y="260648"/>
            <a:ext cx="358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s-ES_tradnl" sz="3200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Contenido</a:t>
            </a:r>
          </a:p>
        </p:txBody>
      </p:sp>
      <p:sp>
        <p:nvSpPr>
          <p:cNvPr id="19459" name="2 Marcador de contenido"/>
          <p:cNvSpPr>
            <a:spLocks/>
          </p:cNvSpPr>
          <p:nvPr/>
        </p:nvSpPr>
        <p:spPr bwMode="auto">
          <a:xfrm>
            <a:off x="539552" y="1519853"/>
            <a:ext cx="8568952" cy="452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endParaRPr lang="es-ES" sz="3200" dirty="0" smtClean="0">
              <a:latin typeface="+mj-lt"/>
              <a:cs typeface="Arial" pitchFamily="34" charset="0"/>
            </a:endParaRP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endParaRPr lang="es-ES" sz="3200" dirty="0" smtClean="0">
              <a:latin typeface="+mj-lt"/>
              <a:cs typeface="Arial" pitchFamily="34" charset="0"/>
            </a:endParaRP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r>
              <a:rPr lang="es-ES" sz="3200" dirty="0" smtClean="0">
                <a:latin typeface="+mj-lt"/>
                <a:cs typeface="Arial" pitchFamily="34" charset="0"/>
              </a:rPr>
              <a:t>Relaciones </a:t>
            </a:r>
            <a:r>
              <a:rPr lang="es-ES" sz="3200" dirty="0" smtClean="0">
                <a:latin typeface="+mj-lt"/>
                <a:cs typeface="Arial" pitchFamily="34" charset="0"/>
              </a:rPr>
              <a:t>de Corea con el Mundo y con Colombia</a:t>
            </a:r>
          </a:p>
          <a:p>
            <a:pPr marL="627063" indent="-627063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tabLst>
                <a:tab pos="627063" algn="l"/>
              </a:tabLst>
              <a:defRPr/>
            </a:pPr>
            <a:r>
              <a:rPr lang="es-ES" sz="3200" dirty="0" smtClean="0">
                <a:solidFill>
                  <a:schemeClr val="bg1">
                    <a:lumMod val="65000"/>
                  </a:schemeClr>
                </a:solidFill>
                <a:latin typeface="+mj-lt"/>
                <a:cs typeface="Arial" pitchFamily="34" charset="0"/>
              </a:rPr>
              <a:t>Estado de la Negociación del TLC y perspectivas</a:t>
            </a:r>
          </a:p>
          <a:p>
            <a:pPr marL="358775" indent="-611188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buFont typeface="Calibri" pitchFamily="-65" charset="0"/>
              <a:buAutoNum type="arabicPeriod"/>
              <a:defRPr/>
            </a:pPr>
            <a:endParaRPr lang="es-ES" sz="3200" dirty="0">
              <a:solidFill>
                <a:srgbClr val="7F7F7F"/>
              </a:solidFill>
              <a:latin typeface="+mj-lt"/>
              <a:cs typeface="Arial" pitchFamily="34" charset="0"/>
            </a:endParaRPr>
          </a:p>
          <a:p>
            <a:pPr marL="358775" indent="-611188">
              <a:lnSpc>
                <a:spcPct val="120000"/>
              </a:lnSpc>
              <a:spcBef>
                <a:spcPts val="600"/>
              </a:spcBef>
              <a:buClr>
                <a:srgbClr val="336699"/>
              </a:buClr>
              <a:buSzPct val="150000"/>
              <a:defRPr/>
            </a:pPr>
            <a:r>
              <a:rPr lang="es-ES" sz="3200" b="1" i="1" dirty="0">
                <a:latin typeface="+mj-lt"/>
                <a:cs typeface="Calibri" pitchFamily="-65" charset="0"/>
              </a:rPr>
              <a:t>	</a:t>
            </a:r>
            <a:r>
              <a:rPr lang="es-ES" sz="3200" b="1" i="1" dirty="0">
                <a:latin typeface="Calibri" pitchFamily="-65" charset="0"/>
                <a:cs typeface="Calibri" pitchFamily="-65" charset="0"/>
              </a:rPr>
              <a:t>	</a:t>
            </a:r>
            <a:endParaRPr lang="es-ES_tradnl" sz="3200" b="1" i="1" dirty="0">
              <a:latin typeface="Calibri" pitchFamily="-65" charset="0"/>
              <a:cs typeface="Calibri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Marcador de contenido"/>
          <p:cNvSpPr>
            <a:spLocks/>
          </p:cNvSpPr>
          <p:nvPr/>
        </p:nvSpPr>
        <p:spPr bwMode="auto">
          <a:xfrm>
            <a:off x="3429000" y="3284538"/>
            <a:ext cx="4238625" cy="118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rgbClr val="336699"/>
              </a:buClr>
            </a:pPr>
            <a:r>
              <a:rPr lang="es-ES" sz="3200" dirty="0" smtClean="0">
                <a:latin typeface="Calibri" pitchFamily="-65" charset="0"/>
                <a:cs typeface="Segoe UI" pitchFamily="34" charset="0"/>
              </a:rPr>
              <a:t>Relaciones de Corea con el mundo y con Colombia</a:t>
            </a:r>
            <a:endParaRPr lang="es-ES_tradnl" sz="3200" b="1" i="1" dirty="0">
              <a:latin typeface="Calibri" pitchFamily="-65" charset="0"/>
              <a:cs typeface="Calibri" pitchFamily="-65" charset="0"/>
            </a:endParaRPr>
          </a:p>
        </p:txBody>
      </p:sp>
      <p:cxnSp>
        <p:nvCxnSpPr>
          <p:cNvPr id="11" name="5 Conector recto"/>
          <p:cNvCxnSpPr/>
          <p:nvPr/>
        </p:nvCxnSpPr>
        <p:spPr>
          <a:xfrm rot="16200000" flipH="1">
            <a:off x="2133600" y="4038600"/>
            <a:ext cx="1828800" cy="0"/>
          </a:xfrm>
          <a:prstGeom prst="line">
            <a:avLst/>
          </a:prstGeom>
          <a:ln w="3175" cap="flat" cmpd="sng" algn="ctr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/>
          </p:cNvSpPr>
          <p:nvPr/>
        </p:nvSpPr>
        <p:spPr bwMode="white">
          <a:xfrm>
            <a:off x="179512" y="188640"/>
            <a:ext cx="5904656" cy="87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1900"/>
              </a:lnSpc>
              <a:defRPr/>
            </a:pPr>
            <a:r>
              <a:rPr lang="es-ES" sz="2400" b="1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Razones que llevaron a Colombia</a:t>
            </a:r>
          </a:p>
          <a:p>
            <a:pPr>
              <a:lnSpc>
                <a:spcPts val="1900"/>
              </a:lnSpc>
              <a:defRPr/>
            </a:pPr>
            <a:r>
              <a:rPr lang="es-ES" sz="2400" b="1" dirty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a la negociación del Acuerdo</a:t>
            </a:r>
          </a:p>
        </p:txBody>
      </p:sp>
      <p:sp>
        <p:nvSpPr>
          <p:cNvPr id="24580" name="2 Marcador de contenido"/>
          <p:cNvSpPr>
            <a:spLocks/>
          </p:cNvSpPr>
          <p:nvPr/>
        </p:nvSpPr>
        <p:spPr bwMode="auto">
          <a:xfrm>
            <a:off x="684213" y="1196975"/>
            <a:ext cx="7848600" cy="487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s-CO" sz="2400" b="1" dirty="0">
                <a:latin typeface="Calibri" pitchFamily="-65" charset="0"/>
                <a:cs typeface="Segoe UI" pitchFamily="34" charset="0"/>
              </a:rPr>
              <a:t>Corea:</a:t>
            </a:r>
          </a:p>
          <a:p>
            <a:pPr>
              <a:lnSpc>
                <a:spcPct val="80000"/>
              </a:lnSpc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>
                <a:latin typeface="Calibri" pitchFamily="-65" charset="0"/>
                <a:cs typeface="Segoe UI" pitchFamily="34" charset="0"/>
              </a:rPr>
              <a:t>Un actor clave en la economía mundial.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>
                <a:latin typeface="Calibri" pitchFamily="-65" charset="0"/>
                <a:cs typeface="Segoe UI" pitchFamily="34" charset="0"/>
              </a:rPr>
              <a:t> 48 millones  habitantes y un PIB per cápita de </a:t>
            </a:r>
            <a:r>
              <a:rPr lang="es-CO" sz="2200" dirty="0">
                <a:latin typeface="Calibri" pitchFamily="-65" charset="0"/>
                <a:cs typeface="Segoe UI" pitchFamily="34" charset="0"/>
              </a:rPr>
              <a:t>US$</a:t>
            </a:r>
            <a:r>
              <a:rPr lang="es-ES" sz="2200" dirty="0">
                <a:latin typeface="Calibri" pitchFamily="-65" charset="0"/>
                <a:cs typeface="Segoe UI" pitchFamily="34" charset="0"/>
              </a:rPr>
              <a:t>27,700.</a:t>
            </a: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>
                <a:latin typeface="Calibri" pitchFamily="-65" charset="0"/>
                <a:cs typeface="Segoe UI" pitchFamily="34" charset="0"/>
              </a:rPr>
              <a:t> </a:t>
            </a:r>
            <a:r>
              <a:rPr lang="es-ES" sz="2200" dirty="0">
                <a:latin typeface="Calibri" pitchFamily="-65" charset="0"/>
                <a:cs typeface="Segoe UI" pitchFamily="34" charset="0"/>
              </a:rPr>
              <a:t>S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éptimo </a:t>
            </a:r>
            <a:r>
              <a:rPr lang="es-ES" sz="2200" dirty="0">
                <a:latin typeface="Calibri" pitchFamily="-65" charset="0"/>
                <a:cs typeface="Segoe UI" pitchFamily="34" charset="0"/>
              </a:rPr>
              <a:t>y quinto exportador e importador mundial de bienes respectivamente, y noveno y quinto exportador e importador de servicios respectivamente.</a:t>
            </a: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ES" sz="2200" dirty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>
                <a:latin typeface="Calibri" pitchFamily="-65" charset="0"/>
                <a:cs typeface="Segoe UI" pitchFamily="34" charset="0"/>
              </a:rPr>
              <a:t> Sus importaciones  de bienes sumaron en 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2009  </a:t>
            </a:r>
            <a:r>
              <a:rPr lang="es-ES" sz="2200" dirty="0">
                <a:latin typeface="Calibri" pitchFamily="-65" charset="0"/>
                <a:cs typeface="Segoe UI" pitchFamily="34" charset="0"/>
              </a:rPr>
              <a:t>US$ 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313,000 </a:t>
            </a:r>
            <a:r>
              <a:rPr lang="es-ES" sz="2200" dirty="0">
                <a:latin typeface="Calibri" pitchFamily="-65" charset="0"/>
                <a:cs typeface="Segoe UI" pitchFamily="34" charset="0"/>
              </a:rPr>
              <a:t>millones.</a:t>
            </a: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ES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MX" sz="2200" dirty="0">
                <a:latin typeface="Calibri" pitchFamily="-65" charset="0"/>
                <a:cs typeface="Segoe UI" pitchFamily="34" charset="0"/>
              </a:rPr>
              <a:t>Inversionista clave en el mundo  (USD 170.000 millones stock 2003 -2009) y en Latinoamérica (USD 10.000 millones stock 2003 -2009) </a:t>
            </a: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MX" sz="2200" dirty="0">
                <a:latin typeface="Calibri" pitchFamily="-65" charset="0"/>
                <a:cs typeface="Segoe UI" pitchFamily="34" charset="0"/>
              </a:rPr>
              <a:t>Relación histórica y </a:t>
            </a:r>
            <a:r>
              <a:rPr lang="es-MX" sz="2200" b="1" dirty="0">
                <a:latin typeface="Calibri" pitchFamily="-65" charset="0"/>
                <a:cs typeface="Segoe UI" pitchFamily="34" charset="0"/>
              </a:rPr>
              <a:t>especial</a:t>
            </a:r>
            <a:r>
              <a:rPr lang="es-MX" sz="2200" dirty="0">
                <a:latin typeface="Calibri" pitchFamily="-65" charset="0"/>
                <a:cs typeface="Segoe UI" pitchFamily="34" charset="0"/>
              </a:rPr>
              <a:t> con Colombia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MX" sz="2000" dirty="0">
              <a:latin typeface="Calibri" pitchFamily="-65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38284" y="159023"/>
            <a:ext cx="7386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Agenda de negociaciones 2009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60033" y="1124744"/>
            <a:ext cx="2531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200" b="1" dirty="0">
                <a:solidFill>
                  <a:srgbClr val="0070C0"/>
                </a:solidFill>
                <a:latin typeface="+mn-lt"/>
              </a:rPr>
              <a:t>Agenda</a:t>
            </a:r>
            <a:r>
              <a:rPr lang="es-CO" sz="3200" dirty="0" smtClean="0"/>
              <a:t> </a:t>
            </a:r>
            <a:r>
              <a:rPr lang="es-CO" sz="3200" b="1" dirty="0" smtClean="0">
                <a:solidFill>
                  <a:srgbClr val="0070C0"/>
                </a:solidFill>
                <a:latin typeface="+mn-lt"/>
              </a:rPr>
              <a:t>2009:</a:t>
            </a:r>
            <a:endParaRPr lang="es-CO" sz="3200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7168440" cy="3739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Elipse"/>
          <p:cNvSpPr/>
          <p:nvPr/>
        </p:nvSpPr>
        <p:spPr>
          <a:xfrm>
            <a:off x="755576" y="2492896"/>
            <a:ext cx="295232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06792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/>
          </p:cNvSpPr>
          <p:nvPr/>
        </p:nvSpPr>
        <p:spPr bwMode="white">
          <a:xfrm>
            <a:off x="179512" y="188640"/>
            <a:ext cx="5400600" cy="87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1900"/>
              </a:lnSpc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Nueva dimensión de la relación bilateral con Corea</a:t>
            </a:r>
            <a:endParaRPr lang="es-ES" sz="2400" b="1" dirty="0">
              <a:solidFill>
                <a:schemeClr val="bg1"/>
              </a:solidFill>
              <a:latin typeface="Arial" pitchFamily="34" charset="0"/>
              <a:ea typeface="Arial" pitchFamily="-110" charset="0"/>
              <a:cs typeface="Arial" pitchFamily="34" charset="0"/>
            </a:endParaRPr>
          </a:p>
        </p:txBody>
      </p:sp>
      <p:sp>
        <p:nvSpPr>
          <p:cNvPr id="24580" name="2 Marcador de contenido"/>
          <p:cNvSpPr>
            <a:spLocks/>
          </p:cNvSpPr>
          <p:nvPr/>
        </p:nvSpPr>
        <p:spPr bwMode="auto">
          <a:xfrm>
            <a:off x="684213" y="1196975"/>
            <a:ext cx="78486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s-CO" sz="2400" b="1" dirty="0" smtClean="0">
                <a:latin typeface="Calibri" pitchFamily="-65" charset="0"/>
                <a:cs typeface="Segoe UI" pitchFamily="34" charset="0"/>
              </a:rPr>
              <a:t>Resultados de la visita presidencial a Corea del Sur:</a:t>
            </a:r>
            <a:endParaRPr lang="es-CO" sz="2400" b="1" dirty="0">
              <a:latin typeface="Calibri" pitchFamily="-65" charset="0"/>
              <a:cs typeface="Segoe UI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Corea y Colombia elevaron la relación bilateral con Colombia al nivel de “asociación estratégica”.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Colombia será uno de los principales destinos de la cooperación coreana.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Se acordó instruir a los 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Equipos Negociadores para 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avanzar en las negociaciones del Tratado de Libre Comercio y concluir las negociaciones en el transcurso de 2011. 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Los dos países firmaron 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9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Memorandos de Entendimiento: </a:t>
            </a: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6 entre entidades públicas de ambos países. </a:t>
            </a:r>
          </a:p>
          <a:p>
            <a:pPr marL="636588" lvl="2">
              <a:lnSpc>
                <a:spcPct val="80000"/>
              </a:lnSpc>
              <a:buClr>
                <a:srgbClr val="F1CF11"/>
              </a:buClr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3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entre empresas privadas de ambos países.  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MX" sz="2000" dirty="0">
              <a:latin typeface="Calibri" pitchFamily="-65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/>
          </p:cNvSpPr>
          <p:nvPr/>
        </p:nvSpPr>
        <p:spPr bwMode="white">
          <a:xfrm>
            <a:off x="179512" y="188640"/>
            <a:ext cx="5400600" cy="87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1900"/>
              </a:lnSpc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Nueva dimensión de la relación bilateral con Corea</a:t>
            </a:r>
            <a:endParaRPr lang="es-ES" sz="2400" b="1" dirty="0">
              <a:solidFill>
                <a:schemeClr val="bg1"/>
              </a:solidFill>
              <a:latin typeface="Arial" pitchFamily="34" charset="0"/>
              <a:ea typeface="Arial" pitchFamily="-110" charset="0"/>
              <a:cs typeface="Arial" pitchFamily="34" charset="0"/>
            </a:endParaRPr>
          </a:p>
        </p:txBody>
      </p:sp>
      <p:sp>
        <p:nvSpPr>
          <p:cNvPr id="24580" name="2 Marcador de contenido"/>
          <p:cNvSpPr>
            <a:spLocks/>
          </p:cNvSpPr>
          <p:nvPr/>
        </p:nvSpPr>
        <p:spPr bwMode="auto">
          <a:xfrm>
            <a:off x="395536" y="908720"/>
            <a:ext cx="8137277" cy="67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80000"/>
              </a:lnSpc>
              <a:defRPr/>
            </a:pPr>
            <a:endParaRPr lang="es-CO" sz="2200" dirty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Durante la visita del Presidente Santos se firmaron los siguientes Memorandos de Entendimiento (MOU):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MOU Establecimiento del Mecanismo de Consultas de Alto Nivel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MOU Cooperación Comprensiva en el Sector Eléctrico en el marco del Proyecto Asia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 MOU Cooperación en el campo de la Vivienda y el Desarrollo Urbano y  Territorial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 MOU Cooperación en el Campo de la Protección Ambiental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 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 MOU entre el Ministerio de Minas y Energía de Colombia y el Ministerio de la Economía y el Conocimiento de Corea sobre Promoción al crecimiento ambientalmente sostenible de la explotación carbonífera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MOU establecimiento de la Cooperación en Ciencia, Investigación y Tecnología a través de Proyectos Conjuntos en Minería 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ES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MOU entre </a:t>
            </a:r>
            <a:r>
              <a:rPr lang="es-ES" sz="2200" dirty="0" err="1" smtClean="0">
                <a:latin typeface="Calibri" pitchFamily="-65" charset="0"/>
                <a:cs typeface="Segoe UI" pitchFamily="34" charset="0"/>
              </a:rPr>
              <a:t>Posco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 y </a:t>
            </a:r>
            <a:r>
              <a:rPr lang="es-ES" sz="2200" dirty="0" err="1" smtClean="0">
                <a:latin typeface="Calibri" pitchFamily="-65" charset="0"/>
                <a:cs typeface="Segoe UI" pitchFamily="34" charset="0"/>
              </a:rPr>
              <a:t>Fanalca</a:t>
            </a:r>
            <a:endParaRPr lang="es-ES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MOU entre </a:t>
            </a:r>
            <a:r>
              <a:rPr lang="es-ES" sz="2200" dirty="0" err="1" smtClean="0">
                <a:latin typeface="Calibri" pitchFamily="-65" charset="0"/>
                <a:cs typeface="Segoe UI" pitchFamily="34" charset="0"/>
              </a:rPr>
              <a:t>Posco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 y </a:t>
            </a:r>
            <a:r>
              <a:rPr lang="es-ES" sz="2200" dirty="0" err="1" smtClean="0">
                <a:latin typeface="Calibri" pitchFamily="-65" charset="0"/>
                <a:cs typeface="Segoe UI" pitchFamily="34" charset="0"/>
              </a:rPr>
              <a:t>Pacific</a:t>
            </a:r>
            <a:r>
              <a:rPr lang="es-ES" sz="2200" dirty="0" smtClean="0">
                <a:latin typeface="Calibri" pitchFamily="-65" charset="0"/>
                <a:cs typeface="Segoe UI" pitchFamily="34" charset="0"/>
              </a:rPr>
              <a:t> Rubiales 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MOU entre el Consorcio Coreano (STX-KORES-</a:t>
            </a:r>
            <a:r>
              <a:rPr lang="es-CO" sz="2200" dirty="0" err="1" smtClean="0">
                <a:latin typeface="Calibri" pitchFamily="-65" charset="0"/>
                <a:cs typeface="Segoe UI" pitchFamily="34" charset="0"/>
              </a:rPr>
              <a:t>Dongbu</a:t>
            </a:r>
            <a:r>
              <a:rPr lang="es-CO" sz="2200" dirty="0" smtClean="0">
                <a:latin typeface="Calibri" pitchFamily="-65" charset="0"/>
                <a:cs typeface="Segoe UI" pitchFamily="34" charset="0"/>
              </a:rPr>
              <a:t>) e IDEA</a:t>
            </a: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ES" sz="2200" dirty="0" smtClean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636588" lvl="2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CO" sz="2200" dirty="0" smtClean="0">
              <a:latin typeface="Calibri" pitchFamily="-65" charset="0"/>
              <a:cs typeface="Segoe UI" pitchFamily="34" charset="0"/>
            </a:endParaRPr>
          </a:p>
          <a:p>
            <a:pPr marL="179388" lvl="1">
              <a:lnSpc>
                <a:spcPct val="80000"/>
              </a:lnSpc>
              <a:buClr>
                <a:srgbClr val="F1CF11"/>
              </a:buClr>
              <a:buFont typeface="Arial" pitchFamily="34" charset="0"/>
              <a:buChar char="•"/>
              <a:defRPr/>
            </a:pPr>
            <a:endParaRPr lang="es-MX" sz="2000" dirty="0">
              <a:latin typeface="Calibri" pitchFamily="-65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0" y="188640"/>
            <a:ext cx="5329237" cy="503237"/>
          </a:xfrm>
        </p:spPr>
        <p:txBody>
          <a:bodyPr/>
          <a:lstStyle/>
          <a:p>
            <a:pPr algn="l">
              <a:lnSpc>
                <a:spcPts val="1900"/>
              </a:lnSpc>
              <a:defRPr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ea typeface="Arial" pitchFamily="-110" charset="0"/>
                <a:cs typeface="Arial" pitchFamily="34" charset="0"/>
              </a:rPr>
              <a:t>Corea: mercado clave para Colombia</a:t>
            </a:r>
            <a:endParaRPr lang="es-ES" sz="2400" b="1" dirty="0" smtClean="0">
              <a:solidFill>
                <a:schemeClr val="bg1"/>
              </a:solidFill>
              <a:latin typeface="Arial" pitchFamily="34" charset="0"/>
              <a:ea typeface="Arial" pitchFamily="-110" charset="0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xfrm>
            <a:off x="539552" y="692696"/>
            <a:ext cx="8229600" cy="5318027"/>
          </a:xfrm>
        </p:spPr>
        <p:txBody>
          <a:bodyPr/>
          <a:lstStyle/>
          <a:p>
            <a:endParaRPr lang="es-ES" sz="800" dirty="0" smtClean="0">
              <a:latin typeface="Arial" charset="0"/>
            </a:endParaRPr>
          </a:p>
          <a:p>
            <a:r>
              <a:rPr lang="es-ES" sz="1700" dirty="0" smtClean="0">
                <a:latin typeface="Arial" charset="0"/>
              </a:rPr>
              <a:t>Sus importaciones sumaron en 2009  US$ 313,000 millones, de las cuales Colombia no participa ni con el </a:t>
            </a:r>
            <a:r>
              <a:rPr lang="es-ES" sz="1700" b="1" dirty="0" smtClean="0">
                <a:latin typeface="Arial" charset="0"/>
              </a:rPr>
              <a:t>0.01%. </a:t>
            </a:r>
            <a:endParaRPr lang="es-CO" sz="1700" b="1" dirty="0" smtClean="0">
              <a:latin typeface="Arial" charset="0"/>
            </a:endParaRPr>
          </a:p>
          <a:p>
            <a:endParaRPr lang="es-CO" sz="2800" dirty="0" smtClean="0">
              <a:latin typeface="Arial" charset="0"/>
            </a:endParaRPr>
          </a:p>
          <a:p>
            <a:endParaRPr lang="es-ES" sz="2800" dirty="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es-CO" sz="2800" dirty="0" smtClean="0">
              <a:latin typeface="Arial" charset="0"/>
            </a:endParaRPr>
          </a:p>
          <a:p>
            <a:endParaRPr lang="es-CO" sz="2800" dirty="0" smtClean="0"/>
          </a:p>
          <a:p>
            <a:pPr>
              <a:buFont typeface="Arial" charset="0"/>
              <a:buNone/>
            </a:pPr>
            <a:r>
              <a:rPr lang="es-CO" sz="2800" dirty="0" smtClean="0"/>
              <a:t> </a:t>
            </a:r>
          </a:p>
          <a:p>
            <a:pPr>
              <a:lnSpc>
                <a:spcPct val="90000"/>
              </a:lnSpc>
            </a:pPr>
            <a:endParaRPr lang="es-MX" sz="28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s-MX" sz="28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s-MX" sz="2800" dirty="0" smtClean="0">
              <a:latin typeface="Arial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8424936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cK Disclaimer"/>
  <p:tag name="RESIZE" val="Yes"/>
  <p:tag name="LLEFT" val=" 210.125"/>
  <p:tag name="LTOP" val=" 469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trml5MGsEGOV6kVbh48a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aMl.IivbkOIKcKcwJSt4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RSezNnLl0KaRggLaVZ29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8vSRmG54kCbhxWSSO0GC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imgvMDV9UqsiiimHX52x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imgvMDV9UqsiiimHX52x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imgvMDV9UqsiiimHX52x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be5awbyrkaqOlosvtfJ3w"/>
</p:tagLst>
</file>

<file path=ppt/theme/theme1.xml><?xml version="1.0" encoding="utf-8"?>
<a:theme xmlns:a="http://schemas.openxmlformats.org/drawingml/2006/main" name="Presentació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Blank">
  <a:themeElements>
    <a:clrScheme name="Blank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2_Blan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2960"/>
        </a:dk1>
        <a:lt1>
          <a:srgbClr val="FFFFFF"/>
        </a:lt1>
        <a:dk2>
          <a:srgbClr val="002960"/>
        </a:dk2>
        <a:lt2>
          <a:srgbClr val="FFBE3D"/>
        </a:lt2>
        <a:accent1>
          <a:srgbClr val="0066CC"/>
        </a:accent1>
        <a:accent2>
          <a:srgbClr val="5F8DFF"/>
        </a:accent2>
        <a:accent3>
          <a:srgbClr val="AAACB6"/>
        </a:accent3>
        <a:accent4>
          <a:srgbClr val="DADADA"/>
        </a:accent4>
        <a:accent5>
          <a:srgbClr val="AAB8E2"/>
        </a:accent5>
        <a:accent6>
          <a:srgbClr val="557FE7"/>
        </a:accent6>
        <a:hlink>
          <a:srgbClr val="96C5F8"/>
        </a:hlink>
        <a:folHlink>
          <a:srgbClr val="D8E9F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FFBE3D"/>
        </a:lt2>
        <a:accent1>
          <a:srgbClr val="002960"/>
        </a:accent1>
        <a:accent2>
          <a:srgbClr val="0066CC"/>
        </a:accent2>
        <a:accent3>
          <a:srgbClr val="AAAAAA"/>
        </a:accent3>
        <a:accent4>
          <a:srgbClr val="DADADA"/>
        </a:accent4>
        <a:accent5>
          <a:srgbClr val="AAACB6"/>
        </a:accent5>
        <a:accent6>
          <a:srgbClr val="005CB9"/>
        </a:accent6>
        <a:hlink>
          <a:srgbClr val="91B0FF"/>
        </a:hlink>
        <a:folHlink>
          <a:srgbClr val="C7E0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E7B95C"/>
        </a:accent6>
        <a:hlink>
          <a:srgbClr val="4F8636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2960"/>
        </a:dk1>
        <a:lt1>
          <a:srgbClr val="FFFFFF"/>
        </a:lt1>
        <a:dk2>
          <a:srgbClr val="002960"/>
        </a:dk2>
        <a:lt2>
          <a:srgbClr val="FFBE3D"/>
        </a:lt2>
        <a:accent1>
          <a:srgbClr val="0066CC"/>
        </a:accent1>
        <a:accent2>
          <a:srgbClr val="4F8636"/>
        </a:accent2>
        <a:accent3>
          <a:srgbClr val="AAACB6"/>
        </a:accent3>
        <a:accent4>
          <a:srgbClr val="DADADA"/>
        </a:accent4>
        <a:accent5>
          <a:srgbClr val="AAB8E2"/>
        </a:accent5>
        <a:accent6>
          <a:srgbClr val="477930"/>
        </a:accent6>
        <a:hlink>
          <a:srgbClr val="FF9900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FFBE3D"/>
        </a:lt2>
        <a:accent1>
          <a:srgbClr val="0066CC"/>
        </a:accent1>
        <a:accent2>
          <a:srgbClr val="4F8636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477930"/>
        </a:accent6>
        <a:hlink>
          <a:srgbClr val="FF9900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9">
        <a:dk1>
          <a:srgbClr val="002960"/>
        </a:dk1>
        <a:lt1>
          <a:srgbClr val="FFFFFF"/>
        </a:lt1>
        <a:dk2>
          <a:srgbClr val="002960"/>
        </a:dk2>
        <a:lt2>
          <a:srgbClr val="FFBE3D"/>
        </a:lt2>
        <a:accent1>
          <a:srgbClr val="0066CC"/>
        </a:accent1>
        <a:accent2>
          <a:srgbClr val="50A2A0"/>
        </a:accent2>
        <a:accent3>
          <a:srgbClr val="AAACB6"/>
        </a:accent3>
        <a:accent4>
          <a:srgbClr val="DADADA"/>
        </a:accent4>
        <a:accent5>
          <a:srgbClr val="AAB8E2"/>
        </a:accent5>
        <a:accent6>
          <a:srgbClr val="489291"/>
        </a:accent6>
        <a:hlink>
          <a:srgbClr val="C7C293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000000"/>
        </a:dk1>
        <a:lt1>
          <a:srgbClr val="FFFFFF"/>
        </a:lt1>
        <a:dk2>
          <a:srgbClr val="000000"/>
        </a:dk2>
        <a:lt2>
          <a:srgbClr val="FFBE3D"/>
        </a:lt2>
        <a:accent1>
          <a:srgbClr val="174A7C"/>
        </a:accent1>
        <a:accent2>
          <a:srgbClr val="50A2A0"/>
        </a:accent2>
        <a:accent3>
          <a:srgbClr val="AAAAAA"/>
        </a:accent3>
        <a:accent4>
          <a:srgbClr val="DADADA"/>
        </a:accent4>
        <a:accent5>
          <a:srgbClr val="ABB1BF"/>
        </a:accent5>
        <a:accent6>
          <a:srgbClr val="489291"/>
        </a:accent6>
        <a:hlink>
          <a:srgbClr val="C7C293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Presentació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6_Presentación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21706</TotalTime>
  <Words>1565</Words>
  <Application>Microsoft Office PowerPoint</Application>
  <PresentationFormat>Presentación en pantalla (4:3)</PresentationFormat>
  <Paragraphs>307</Paragraphs>
  <Slides>24</Slides>
  <Notes>15</Notes>
  <HiddenSlides>1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Presentación1</vt:lpstr>
      <vt:lpstr>2_Blank</vt:lpstr>
      <vt:lpstr>6_Presentación1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Corea: mercado clave para Colombia</vt:lpstr>
      <vt:lpstr>Diapositiva 10</vt:lpstr>
      <vt:lpstr>Diapositiva 11</vt:lpstr>
      <vt:lpstr>Diapositiva 12</vt:lpstr>
      <vt:lpstr>Diapositiva 13</vt:lpstr>
      <vt:lpstr>Experiencia Chilena luego del  TLC con Corea: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Mary Amalia Vasquez Murillo</dc:creator>
  <cp:lastModifiedBy>felipeq</cp:lastModifiedBy>
  <cp:revision>1124</cp:revision>
  <cp:lastPrinted>2011-04-05T14:32:07Z</cp:lastPrinted>
  <dcterms:created xsi:type="dcterms:W3CDTF">2007-10-03T22:32:54Z</dcterms:created>
  <dcterms:modified xsi:type="dcterms:W3CDTF">2011-09-20T15:18:58Z</dcterms:modified>
</cp:coreProperties>
</file>